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8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6" r:id="rId16"/>
    <p:sldId id="277" r:id="rId17"/>
    <p:sldId id="260" r:id="rId18"/>
    <p:sldId id="273" r:id="rId19"/>
    <p:sldId id="295" r:id="rId20"/>
    <p:sldId id="312" r:id="rId21"/>
    <p:sldId id="305" r:id="rId22"/>
    <p:sldId id="306" r:id="rId23"/>
    <p:sldId id="307" r:id="rId24"/>
    <p:sldId id="308" r:id="rId25"/>
    <p:sldId id="274" r:id="rId26"/>
    <p:sldId id="261" r:id="rId27"/>
    <p:sldId id="296" r:id="rId28"/>
    <p:sldId id="297" r:id="rId29"/>
    <p:sldId id="298" r:id="rId30"/>
    <p:sldId id="299" r:id="rId31"/>
    <p:sldId id="300" r:id="rId32"/>
    <p:sldId id="301" r:id="rId33"/>
    <p:sldId id="304" r:id="rId34"/>
    <p:sldId id="302" r:id="rId35"/>
    <p:sldId id="303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91" r:id="rId45"/>
    <p:sldId id="290" r:id="rId46"/>
    <p:sldId id="286" r:id="rId47"/>
    <p:sldId id="292" r:id="rId48"/>
    <p:sldId id="293" r:id="rId49"/>
    <p:sldId id="288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A56F246-371D-4D79-93DB-FF96676D19D8}">
          <p14:sldIdLst>
            <p14:sldId id="256"/>
            <p14:sldId id="257"/>
          </p14:sldIdLst>
        </p14:section>
        <p14:section name="FFT intro" id="{C67759AB-D5F0-4D84-9C61-4450E2AB4CFD}">
          <p14:sldIdLst>
            <p14:sldId id="259"/>
            <p14:sldId id="287"/>
          </p14:sldIdLst>
        </p14:section>
        <p14:section name="8FFT, sequential" id="{0F934B8D-0C0F-4C41-B644-4CB8CD9C1CC4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6"/>
            <p14:sldId id="277"/>
          </p14:sldIdLst>
        </p14:section>
        <p14:section name="8FFT, 2 threads" id="{9C02B5F0-B607-4F1B-B002-6CC34D1894D8}">
          <p14:sldIdLst>
            <p14:sldId id="260"/>
            <p14:sldId id="273"/>
            <p14:sldId id="295"/>
            <p14:sldId id="312"/>
            <p14:sldId id="305"/>
            <p14:sldId id="306"/>
            <p14:sldId id="307"/>
            <p14:sldId id="308"/>
            <p14:sldId id="274"/>
            <p14:sldId id="261"/>
            <p14:sldId id="296"/>
            <p14:sldId id="297"/>
            <p14:sldId id="298"/>
            <p14:sldId id="299"/>
            <p14:sldId id="300"/>
            <p14:sldId id="301"/>
            <p14:sldId id="304"/>
            <p14:sldId id="302"/>
            <p14:sldId id="303"/>
          </p14:sldIdLst>
        </p14:section>
        <p14:section name="16FFT, 4 threads" id="{A002F744-2177-4F23-8550-115B9A5F21A7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code" id="{5C6ACB84-C110-4443-97B7-29BA8389BA1A}">
          <p14:sldIdLst>
            <p14:sldId id="291"/>
          </p14:sldIdLst>
        </p14:section>
        <p14:section name="Platform" id="{2B0C8854-7EE1-48AE-9A6D-AA35180E81BD}">
          <p14:sldIdLst>
            <p14:sldId id="290"/>
          </p14:sldIdLst>
        </p14:section>
        <p14:section name="Experiment" id="{90B49252-FB37-43C8-B878-F35D146F4CAC}">
          <p14:sldIdLst>
            <p14:sldId id="286"/>
            <p14:sldId id="292"/>
            <p14:sldId id="293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陳舫慶" initials="陳舫慶" lastIdx="1" clrIdx="0">
    <p:extLst>
      <p:ext uri="{19B8F6BF-5375-455C-9EA6-DF929625EA0E}">
        <p15:presenceInfo xmlns:p15="http://schemas.microsoft.com/office/powerpoint/2012/main" userId="陳舫慶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010" autoAdjust="0"/>
  </p:normalViewPr>
  <p:slideViewPr>
    <p:cSldViewPr snapToGrid="0">
      <p:cViewPr varScale="1">
        <p:scale>
          <a:sx n="104" d="100"/>
          <a:sy n="104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Execution Time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工作表1!$A$3</c:f>
              <c:strCache>
                <c:ptCount val="1"/>
                <c:pt idx="0">
                  <c:v>Seq FFT + Seq STFT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工作表1!$B$1:$P$2</c:f>
              <c:multiLvlStrCache>
                <c:ptCount val="15"/>
                <c:lvl>
                  <c:pt idx="0">
                    <c:v>12</c:v>
                  </c:pt>
                  <c:pt idx="1">
                    <c:v>14</c:v>
                  </c:pt>
                  <c:pt idx="2">
                    <c:v>16</c:v>
                  </c:pt>
                  <c:pt idx="3">
                    <c:v>12</c:v>
                  </c:pt>
                  <c:pt idx="4">
                    <c:v>14</c:v>
                  </c:pt>
                  <c:pt idx="5">
                    <c:v>16</c:v>
                  </c:pt>
                  <c:pt idx="6">
                    <c:v>12</c:v>
                  </c:pt>
                  <c:pt idx="7">
                    <c:v>14</c:v>
                  </c:pt>
                  <c:pt idx="8">
                    <c:v>16</c:v>
                  </c:pt>
                  <c:pt idx="9">
                    <c:v>12</c:v>
                  </c:pt>
                  <c:pt idx="10">
                    <c:v>14</c:v>
                  </c:pt>
                  <c:pt idx="11">
                    <c:v>16</c:v>
                  </c:pt>
                  <c:pt idx="12">
                    <c:v>12</c:v>
                  </c:pt>
                  <c:pt idx="13">
                    <c:v>14</c:v>
                  </c:pt>
                  <c:pt idx="14">
                    <c:v>16</c:v>
                  </c:pt>
                </c:lvl>
                <c:lvl>
                  <c:pt idx="0">
                    <c:v>1</c:v>
                  </c:pt>
                  <c:pt idx="3">
                    <c:v>2</c:v>
                  </c:pt>
                  <c:pt idx="6">
                    <c:v>4</c:v>
                  </c:pt>
                  <c:pt idx="9">
                    <c:v>8</c:v>
                  </c:pt>
                  <c:pt idx="12">
                    <c:v>16</c:v>
                  </c:pt>
                </c:lvl>
              </c:multiLvlStrCache>
            </c:multiLvlStrRef>
          </c:cat>
          <c:val>
            <c:numRef>
              <c:f>工作表1!$B$3:$P$3</c:f>
              <c:numCache>
                <c:formatCode>General</c:formatCode>
                <c:ptCount val="15"/>
                <c:pt idx="0">
                  <c:v>3542</c:v>
                </c:pt>
                <c:pt idx="1">
                  <c:v>3971</c:v>
                </c:pt>
                <c:pt idx="2">
                  <c:v>4371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7-43BC-B33E-7D318581B9FD}"/>
            </c:ext>
          </c:extLst>
        </c:ser>
        <c:ser>
          <c:idx val="3"/>
          <c:order val="3"/>
          <c:tx>
            <c:strRef>
              <c:f>工作表1!$A$4</c:f>
              <c:strCache>
                <c:ptCount val="1"/>
                <c:pt idx="0">
                  <c:v>Parallel FFT + Seq STFT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工作表1!$B$1:$P$2</c:f>
              <c:multiLvlStrCache>
                <c:ptCount val="15"/>
                <c:lvl>
                  <c:pt idx="0">
                    <c:v>12</c:v>
                  </c:pt>
                  <c:pt idx="1">
                    <c:v>14</c:v>
                  </c:pt>
                  <c:pt idx="2">
                    <c:v>16</c:v>
                  </c:pt>
                  <c:pt idx="3">
                    <c:v>12</c:v>
                  </c:pt>
                  <c:pt idx="4">
                    <c:v>14</c:v>
                  </c:pt>
                  <c:pt idx="5">
                    <c:v>16</c:v>
                  </c:pt>
                  <c:pt idx="6">
                    <c:v>12</c:v>
                  </c:pt>
                  <c:pt idx="7">
                    <c:v>14</c:v>
                  </c:pt>
                  <c:pt idx="8">
                    <c:v>16</c:v>
                  </c:pt>
                  <c:pt idx="9">
                    <c:v>12</c:v>
                  </c:pt>
                  <c:pt idx="10">
                    <c:v>14</c:v>
                  </c:pt>
                  <c:pt idx="11">
                    <c:v>16</c:v>
                  </c:pt>
                  <c:pt idx="12">
                    <c:v>12</c:v>
                  </c:pt>
                  <c:pt idx="13">
                    <c:v>14</c:v>
                  </c:pt>
                  <c:pt idx="14">
                    <c:v>16</c:v>
                  </c:pt>
                </c:lvl>
                <c:lvl>
                  <c:pt idx="0">
                    <c:v>1</c:v>
                  </c:pt>
                  <c:pt idx="3">
                    <c:v>2</c:v>
                  </c:pt>
                  <c:pt idx="6">
                    <c:v>4</c:v>
                  </c:pt>
                  <c:pt idx="9">
                    <c:v>8</c:v>
                  </c:pt>
                  <c:pt idx="12">
                    <c:v>16</c:v>
                  </c:pt>
                </c:lvl>
              </c:multiLvlStrCache>
            </c:multiLvlStrRef>
          </c:cat>
          <c:val>
            <c:numRef>
              <c:f>工作表1!$B$4:$P$4</c:f>
              <c:numCache>
                <c:formatCode>General</c:formatCode>
                <c:ptCount val="15"/>
                <c:pt idx="3">
                  <c:v>3614</c:v>
                </c:pt>
                <c:pt idx="4">
                  <c:v>4263</c:v>
                </c:pt>
                <c:pt idx="5">
                  <c:v>4254</c:v>
                </c:pt>
                <c:pt idx="6">
                  <c:v>4026</c:v>
                </c:pt>
                <c:pt idx="7">
                  <c:v>3965</c:v>
                </c:pt>
                <c:pt idx="8">
                  <c:v>3414</c:v>
                </c:pt>
                <c:pt idx="9">
                  <c:v>5493</c:v>
                </c:pt>
                <c:pt idx="10">
                  <c:v>4200</c:v>
                </c:pt>
                <c:pt idx="11">
                  <c:v>2944</c:v>
                </c:pt>
                <c:pt idx="12">
                  <c:v>9030</c:v>
                </c:pt>
                <c:pt idx="13">
                  <c:v>4451</c:v>
                </c:pt>
                <c:pt idx="14">
                  <c:v>3089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7-43BC-B33E-7D318581B9FD}"/>
            </c:ext>
          </c:extLst>
        </c:ser>
        <c:ser>
          <c:idx val="4"/>
          <c:order val="4"/>
          <c:tx>
            <c:strRef>
              <c:f>工作表1!$A$5</c:f>
              <c:strCache>
                <c:ptCount val="1"/>
                <c:pt idx="0">
                  <c:v>Seq FFT + Parallel STFT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工作表1!$B$1:$P$2</c:f>
              <c:multiLvlStrCache>
                <c:ptCount val="15"/>
                <c:lvl>
                  <c:pt idx="0">
                    <c:v>12</c:v>
                  </c:pt>
                  <c:pt idx="1">
                    <c:v>14</c:v>
                  </c:pt>
                  <c:pt idx="2">
                    <c:v>16</c:v>
                  </c:pt>
                  <c:pt idx="3">
                    <c:v>12</c:v>
                  </c:pt>
                  <c:pt idx="4">
                    <c:v>14</c:v>
                  </c:pt>
                  <c:pt idx="5">
                    <c:v>16</c:v>
                  </c:pt>
                  <c:pt idx="6">
                    <c:v>12</c:v>
                  </c:pt>
                  <c:pt idx="7">
                    <c:v>14</c:v>
                  </c:pt>
                  <c:pt idx="8">
                    <c:v>16</c:v>
                  </c:pt>
                  <c:pt idx="9">
                    <c:v>12</c:v>
                  </c:pt>
                  <c:pt idx="10">
                    <c:v>14</c:v>
                  </c:pt>
                  <c:pt idx="11">
                    <c:v>16</c:v>
                  </c:pt>
                  <c:pt idx="12">
                    <c:v>12</c:v>
                  </c:pt>
                  <c:pt idx="13">
                    <c:v>14</c:v>
                  </c:pt>
                  <c:pt idx="14">
                    <c:v>16</c:v>
                  </c:pt>
                </c:lvl>
                <c:lvl>
                  <c:pt idx="0">
                    <c:v>1</c:v>
                  </c:pt>
                  <c:pt idx="3">
                    <c:v>2</c:v>
                  </c:pt>
                  <c:pt idx="6">
                    <c:v>4</c:v>
                  </c:pt>
                  <c:pt idx="9">
                    <c:v>8</c:v>
                  </c:pt>
                  <c:pt idx="12">
                    <c:v>16</c:v>
                  </c:pt>
                </c:lvl>
              </c:multiLvlStrCache>
            </c:multiLvlStrRef>
          </c:cat>
          <c:val>
            <c:numRef>
              <c:f>工作表1!$B$5:$P$5</c:f>
              <c:numCache>
                <c:formatCode>General</c:formatCode>
                <c:ptCount val="15"/>
                <c:pt idx="3">
                  <c:v>2032</c:v>
                </c:pt>
                <c:pt idx="4">
                  <c:v>2228</c:v>
                </c:pt>
                <c:pt idx="5">
                  <c:v>2520</c:v>
                </c:pt>
                <c:pt idx="6">
                  <c:v>1419</c:v>
                </c:pt>
                <c:pt idx="7">
                  <c:v>1623</c:v>
                </c:pt>
                <c:pt idx="8">
                  <c:v>1681</c:v>
                </c:pt>
                <c:pt idx="9">
                  <c:v>1114</c:v>
                </c:pt>
                <c:pt idx="10">
                  <c:v>1285</c:v>
                </c:pt>
                <c:pt idx="11">
                  <c:v>1515</c:v>
                </c:pt>
                <c:pt idx="12">
                  <c:v>1219</c:v>
                </c:pt>
                <c:pt idx="13">
                  <c:v>1436</c:v>
                </c:pt>
                <c:pt idx="14">
                  <c:v>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87-43BC-B33E-7D318581B9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8680176"/>
        <c:axId val="162928500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工作表1!$A$1</c15:sqref>
                        </c15:formulaRef>
                      </c:ext>
                    </c:extLst>
                    <c:strCache>
                      <c:ptCount val="1"/>
                      <c:pt idx="0">
                        <c:v>num_threads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TW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>
                      <c:ext uri="{02D57815-91ED-43cb-92C2-25804820EDAC}">
                        <c15:formulaRef>
                          <c15:sqref>工作表1!$B$1:$P$2</c15:sqref>
                        </c15:formulaRef>
                      </c:ext>
                    </c:extLst>
                    <c:multiLvlStrCache>
                      <c:ptCount val="15"/>
                      <c:lvl>
                        <c:pt idx="0">
                          <c:v>12</c:v>
                        </c:pt>
                        <c:pt idx="1">
                          <c:v>14</c:v>
                        </c:pt>
                        <c:pt idx="2">
                          <c:v>16</c:v>
                        </c:pt>
                        <c:pt idx="3">
                          <c:v>12</c:v>
                        </c:pt>
                        <c:pt idx="4">
                          <c:v>14</c:v>
                        </c:pt>
                        <c:pt idx="5">
                          <c:v>16</c:v>
                        </c:pt>
                        <c:pt idx="6">
                          <c:v>12</c:v>
                        </c:pt>
                        <c:pt idx="7">
                          <c:v>14</c:v>
                        </c:pt>
                        <c:pt idx="8">
                          <c:v>16</c:v>
                        </c:pt>
                        <c:pt idx="9">
                          <c:v>12</c:v>
                        </c:pt>
                        <c:pt idx="10">
                          <c:v>14</c:v>
                        </c:pt>
                        <c:pt idx="11">
                          <c:v>16</c:v>
                        </c:pt>
                        <c:pt idx="12">
                          <c:v>12</c:v>
                        </c:pt>
                        <c:pt idx="13">
                          <c:v>14</c:v>
                        </c:pt>
                        <c:pt idx="14">
                          <c:v>16</c:v>
                        </c:pt>
                      </c:lvl>
                      <c:lvl>
                        <c:pt idx="0">
                          <c:v>1</c:v>
                        </c:pt>
                        <c:pt idx="3">
                          <c:v>2</c:v>
                        </c:pt>
                        <c:pt idx="6">
                          <c:v>4</c:v>
                        </c:pt>
                        <c:pt idx="9">
                          <c:v>8</c:v>
                        </c:pt>
                        <c:pt idx="12">
                          <c:v>16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工作表1!$B$1:$P$1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1</c:v>
                      </c:pt>
                      <c:pt idx="3">
                        <c:v>2</c:v>
                      </c:pt>
                      <c:pt idx="6">
                        <c:v>4</c:v>
                      </c:pt>
                      <c:pt idx="9">
                        <c:v>8</c:v>
                      </c:pt>
                      <c:pt idx="12">
                        <c:v>16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CB87-43BC-B33E-7D318581B9FD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工作表1!$A$2</c15:sqref>
                        </c15:formulaRef>
                      </c:ext>
                    </c:extLst>
                    <c:strCache>
                      <c:ptCount val="1"/>
                      <c:pt idx="0">
                        <c:v>window size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TW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工作表1!$B$1:$P$2</c15:sqref>
                        </c15:formulaRef>
                      </c:ext>
                    </c:extLst>
                    <c:multiLvlStrCache>
                      <c:ptCount val="15"/>
                      <c:lvl>
                        <c:pt idx="0">
                          <c:v>12</c:v>
                        </c:pt>
                        <c:pt idx="1">
                          <c:v>14</c:v>
                        </c:pt>
                        <c:pt idx="2">
                          <c:v>16</c:v>
                        </c:pt>
                        <c:pt idx="3">
                          <c:v>12</c:v>
                        </c:pt>
                        <c:pt idx="4">
                          <c:v>14</c:v>
                        </c:pt>
                        <c:pt idx="5">
                          <c:v>16</c:v>
                        </c:pt>
                        <c:pt idx="6">
                          <c:v>12</c:v>
                        </c:pt>
                        <c:pt idx="7">
                          <c:v>14</c:v>
                        </c:pt>
                        <c:pt idx="8">
                          <c:v>16</c:v>
                        </c:pt>
                        <c:pt idx="9">
                          <c:v>12</c:v>
                        </c:pt>
                        <c:pt idx="10">
                          <c:v>14</c:v>
                        </c:pt>
                        <c:pt idx="11">
                          <c:v>16</c:v>
                        </c:pt>
                        <c:pt idx="12">
                          <c:v>12</c:v>
                        </c:pt>
                        <c:pt idx="13">
                          <c:v>14</c:v>
                        </c:pt>
                        <c:pt idx="14">
                          <c:v>16</c:v>
                        </c:pt>
                      </c:lvl>
                      <c:lvl>
                        <c:pt idx="0">
                          <c:v>1</c:v>
                        </c:pt>
                        <c:pt idx="3">
                          <c:v>2</c:v>
                        </c:pt>
                        <c:pt idx="6">
                          <c:v>4</c:v>
                        </c:pt>
                        <c:pt idx="9">
                          <c:v>8</c:v>
                        </c:pt>
                        <c:pt idx="12">
                          <c:v>16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工作表1!$B$2:$P$2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12</c:v>
                      </c:pt>
                      <c:pt idx="1">
                        <c:v>14</c:v>
                      </c:pt>
                      <c:pt idx="2">
                        <c:v>16</c:v>
                      </c:pt>
                      <c:pt idx="3">
                        <c:v>12</c:v>
                      </c:pt>
                      <c:pt idx="4">
                        <c:v>14</c:v>
                      </c:pt>
                      <c:pt idx="5">
                        <c:v>16</c:v>
                      </c:pt>
                      <c:pt idx="6">
                        <c:v>12</c:v>
                      </c:pt>
                      <c:pt idx="7">
                        <c:v>14</c:v>
                      </c:pt>
                      <c:pt idx="8">
                        <c:v>16</c:v>
                      </c:pt>
                      <c:pt idx="9">
                        <c:v>12</c:v>
                      </c:pt>
                      <c:pt idx="10">
                        <c:v>14</c:v>
                      </c:pt>
                      <c:pt idx="11">
                        <c:v>16</c:v>
                      </c:pt>
                      <c:pt idx="12">
                        <c:v>12</c:v>
                      </c:pt>
                      <c:pt idx="13">
                        <c:v>14</c:v>
                      </c:pt>
                      <c:pt idx="14">
                        <c:v>16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B87-43BC-B33E-7D318581B9FD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工作表1!$A$6</c15:sqref>
                        </c15:formulaRef>
                      </c:ext>
                    </c:extLst>
                    <c:strCache>
                      <c:ptCount val="1"/>
                      <c:pt idx="0">
                        <c:v>Parallel FFT + Parallel STFT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TW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工作表1!$B$1:$P$2</c15:sqref>
                        </c15:formulaRef>
                      </c:ext>
                    </c:extLst>
                    <c:multiLvlStrCache>
                      <c:ptCount val="15"/>
                      <c:lvl>
                        <c:pt idx="0">
                          <c:v>12</c:v>
                        </c:pt>
                        <c:pt idx="1">
                          <c:v>14</c:v>
                        </c:pt>
                        <c:pt idx="2">
                          <c:v>16</c:v>
                        </c:pt>
                        <c:pt idx="3">
                          <c:v>12</c:v>
                        </c:pt>
                        <c:pt idx="4">
                          <c:v>14</c:v>
                        </c:pt>
                        <c:pt idx="5">
                          <c:v>16</c:v>
                        </c:pt>
                        <c:pt idx="6">
                          <c:v>12</c:v>
                        </c:pt>
                        <c:pt idx="7">
                          <c:v>14</c:v>
                        </c:pt>
                        <c:pt idx="8">
                          <c:v>16</c:v>
                        </c:pt>
                        <c:pt idx="9">
                          <c:v>12</c:v>
                        </c:pt>
                        <c:pt idx="10">
                          <c:v>14</c:v>
                        </c:pt>
                        <c:pt idx="11">
                          <c:v>16</c:v>
                        </c:pt>
                        <c:pt idx="12">
                          <c:v>12</c:v>
                        </c:pt>
                        <c:pt idx="13">
                          <c:v>14</c:v>
                        </c:pt>
                        <c:pt idx="14">
                          <c:v>16</c:v>
                        </c:pt>
                      </c:lvl>
                      <c:lvl>
                        <c:pt idx="0">
                          <c:v>1</c:v>
                        </c:pt>
                        <c:pt idx="3">
                          <c:v>2</c:v>
                        </c:pt>
                        <c:pt idx="6">
                          <c:v>4</c:v>
                        </c:pt>
                        <c:pt idx="9">
                          <c:v>8</c:v>
                        </c:pt>
                        <c:pt idx="12">
                          <c:v>16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工作表1!$B$6:$P$6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3">
                        <c:v>8679</c:v>
                      </c:pt>
                      <c:pt idx="4">
                        <c:v>4895</c:v>
                      </c:pt>
                      <c:pt idx="5">
                        <c:v>3949</c:v>
                      </c:pt>
                      <c:pt idx="6">
                        <c:v>13429</c:v>
                      </c:pt>
                      <c:pt idx="7">
                        <c:v>5302</c:v>
                      </c:pt>
                      <c:pt idx="8">
                        <c:v>3120</c:v>
                      </c:pt>
                      <c:pt idx="9">
                        <c:v>26971</c:v>
                      </c:pt>
                      <c:pt idx="10">
                        <c:v>9007</c:v>
                      </c:pt>
                      <c:pt idx="11">
                        <c:v>4145</c:v>
                      </c:pt>
                      <c:pt idx="12">
                        <c:v>55813</c:v>
                      </c:pt>
                      <c:pt idx="13">
                        <c:v>17044</c:v>
                      </c:pt>
                      <c:pt idx="14">
                        <c:v>6617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B87-43BC-B33E-7D318581B9FD}"/>
                  </c:ext>
                </c:extLst>
              </c15:ser>
            </c15:filteredBarSeries>
          </c:ext>
        </c:extLst>
      </c:barChart>
      <c:catAx>
        <c:axId val="1718680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widow size (ln2)</a:t>
                </a:r>
              </a:p>
              <a:p>
                <a:pPr>
                  <a:defRPr/>
                </a:pPr>
                <a:r>
                  <a:rPr lang="en-US"/>
                  <a:t>num_threads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29285008"/>
        <c:crosses val="autoZero"/>
        <c:auto val="1"/>
        <c:lblAlgn val="ctr"/>
        <c:lblOffset val="100"/>
        <c:noMultiLvlLbl val="0"/>
      </c:catAx>
      <c:valAx>
        <c:axId val="162928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(ms)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1868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Speedup</a:t>
            </a:r>
            <a:r>
              <a:rPr lang="en-US" altLang="zh-TW" baseline="0"/>
              <a:t> factor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工作表1!$A$9</c:f>
              <c:strCache>
                <c:ptCount val="1"/>
                <c:pt idx="0">
                  <c:v>Seq FFT + Seq STFT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工作表1!$D$8:$E$8</c:f>
              <c:numCache>
                <c:formatCode>General</c:formatCode>
                <c:ptCount val="2"/>
                <c:pt idx="0">
                  <c:v>12</c:v>
                </c:pt>
                <c:pt idx="1">
                  <c:v>16</c:v>
                </c:pt>
              </c:numCache>
            </c:numRef>
          </c:cat>
          <c:val>
            <c:numRef>
              <c:f>工作表1!$D$9:$E$9</c:f>
              <c:numCache>
                <c:formatCode>0.00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5C-45F6-93C4-896FC5F60870}"/>
            </c:ext>
          </c:extLst>
        </c:ser>
        <c:ser>
          <c:idx val="1"/>
          <c:order val="1"/>
          <c:tx>
            <c:strRef>
              <c:f>工作表1!$A$10</c:f>
              <c:strCache>
                <c:ptCount val="1"/>
                <c:pt idx="0">
                  <c:v>Parallel FFT + Seq STFT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工作表1!$D$8:$E$8</c:f>
              <c:numCache>
                <c:formatCode>General</c:formatCode>
                <c:ptCount val="2"/>
                <c:pt idx="0">
                  <c:v>12</c:v>
                </c:pt>
                <c:pt idx="1">
                  <c:v>16</c:v>
                </c:pt>
              </c:numCache>
            </c:numRef>
          </c:cat>
          <c:val>
            <c:numRef>
              <c:f>工作表1!$D$10:$E$10</c:f>
              <c:numCache>
                <c:formatCode>0.00</c:formatCode>
                <c:ptCount val="2"/>
                <c:pt idx="0">
                  <c:v>0.64482068086655742</c:v>
                </c:pt>
                <c:pt idx="1">
                  <c:v>1.4847146739130435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5C-45F6-93C4-896FC5F60870}"/>
            </c:ext>
          </c:extLst>
        </c:ser>
        <c:ser>
          <c:idx val="2"/>
          <c:order val="2"/>
          <c:tx>
            <c:strRef>
              <c:f>工作表1!$A$11</c:f>
              <c:strCache>
                <c:ptCount val="1"/>
                <c:pt idx="0">
                  <c:v>Seq FFT + Parallel STFT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工作表1!$D$8:$E$8</c:f>
              <c:numCache>
                <c:formatCode>General</c:formatCode>
                <c:ptCount val="2"/>
                <c:pt idx="0">
                  <c:v>12</c:v>
                </c:pt>
                <c:pt idx="1">
                  <c:v>16</c:v>
                </c:pt>
              </c:numCache>
            </c:numRef>
          </c:cat>
          <c:val>
            <c:numRef>
              <c:f>工作表1!$D$11:$E$11</c:f>
              <c:numCache>
                <c:formatCode>0.00</c:formatCode>
                <c:ptCount val="2"/>
                <c:pt idx="0">
                  <c:v>3.179533213644524</c:v>
                </c:pt>
                <c:pt idx="1">
                  <c:v>2.8851485148514855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5C-45F6-93C4-896FC5F608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4334496"/>
        <c:axId val="1674672448"/>
      </c:barChart>
      <c:catAx>
        <c:axId val="172433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window size (small vs. large)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74672448"/>
        <c:crosses val="autoZero"/>
        <c:auto val="1"/>
        <c:lblAlgn val="ctr"/>
        <c:lblOffset val="100"/>
        <c:noMultiLvlLbl val="0"/>
      </c:catAx>
      <c:valAx>
        <c:axId val="167467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Speedup factor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2433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FC37E-E426-4FB1-8CF3-9A6E7FF34680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23B4D-EB4D-4E05-A586-2C84B34D4F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045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大家好，我是第</a:t>
            </a:r>
            <a:r>
              <a:rPr lang="en-US" altLang="zh-TW" dirty="0"/>
              <a:t>32</a:t>
            </a:r>
            <a:r>
              <a:rPr lang="zh-TW" altLang="en-US" dirty="0"/>
              <a:t>組的同學陳舫慶，</a:t>
            </a:r>
            <a:endParaRPr lang="en-US" altLang="zh-TW" dirty="0"/>
          </a:p>
          <a:p>
            <a:r>
              <a:rPr lang="zh-TW" altLang="en-US" dirty="0"/>
              <a:t>這次我選擇的主題是藉由平行化將</a:t>
            </a:r>
            <a:r>
              <a:rPr lang="en-US" altLang="zh-TW" dirty="0"/>
              <a:t>Short Time Fourier Transform</a:t>
            </a:r>
            <a:r>
              <a:rPr lang="zh-TW" altLang="en-US" dirty="0"/>
              <a:t>的流程以及</a:t>
            </a:r>
            <a:r>
              <a:rPr lang="en-US" altLang="zh-TW" dirty="0"/>
              <a:t>FFT</a:t>
            </a:r>
            <a:r>
              <a:rPr lang="zh-TW" altLang="en-US" dirty="0"/>
              <a:t>演算法進行加速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874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此時就無法像前面的例子一樣去簡單將</a:t>
            </a:r>
            <a:r>
              <a:rPr lang="en-US" altLang="zh-TW" dirty="0"/>
              <a:t>thread</a:t>
            </a:r>
            <a:r>
              <a:rPr lang="zh-TW" altLang="en-US" dirty="0"/>
              <a:t>平分，因為這邊只有兩個</a:t>
            </a:r>
            <a:r>
              <a:rPr lang="en-US" altLang="zh-TW" dirty="0"/>
              <a:t>block</a:t>
            </a:r>
            <a:r>
              <a:rPr lang="zh-TW" altLang="en-US" dirty="0"/>
              <a:t>因此一定要去想別種的分配方法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所以我們選擇將</a:t>
            </a:r>
            <a:r>
              <a:rPr lang="en-US" altLang="zh-TW" dirty="0"/>
              <a:t>thread</a:t>
            </a:r>
            <a:r>
              <a:rPr lang="zh-TW" altLang="en-US" dirty="0"/>
              <a:t>按順序分配到</a:t>
            </a:r>
            <a:r>
              <a:rPr lang="en-US" altLang="zh-TW" dirty="0"/>
              <a:t>sample</a:t>
            </a:r>
            <a:r>
              <a:rPr lang="zh-TW" altLang="en-US" dirty="0"/>
              <a:t>上，並依序完成每個區塊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在這個</a:t>
            </a:r>
            <a:r>
              <a:rPr lang="en-US" altLang="zh-TW" dirty="0"/>
              <a:t>stage</a:t>
            </a:r>
            <a:r>
              <a:rPr lang="zh-TW" altLang="en-US" dirty="0"/>
              <a:t>，這樣算是有兩個區塊，上面區塊執行完後，則執行下面的區塊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86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stage</a:t>
            </a:r>
            <a:r>
              <a:rPr lang="zh-TW" altLang="en-US" dirty="0"/>
              <a:t>次方大於等於</a:t>
            </a:r>
            <a:r>
              <a:rPr lang="en-US" altLang="zh-TW" dirty="0"/>
              <a:t>thread</a:t>
            </a:r>
            <a:r>
              <a:rPr lang="zh-TW" altLang="en-US" dirty="0"/>
              <a:t>數量時，此時就無法像前面的例子一樣去簡單將</a:t>
            </a:r>
            <a:r>
              <a:rPr lang="en-US" altLang="zh-TW" dirty="0"/>
              <a:t>thread</a:t>
            </a:r>
            <a:r>
              <a:rPr lang="zh-TW" altLang="en-US" dirty="0"/>
              <a:t>平分，因為這邊只有兩個大區塊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因此要去想別種的分配方法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所以我們選擇將</a:t>
            </a:r>
            <a:r>
              <a:rPr lang="en-US" altLang="zh-TW" dirty="0"/>
              <a:t>thread</a:t>
            </a:r>
            <a:r>
              <a:rPr lang="zh-TW" altLang="en-US" dirty="0"/>
              <a:t>按順序分配到</a:t>
            </a:r>
            <a:r>
              <a:rPr lang="en-US" altLang="zh-TW" dirty="0"/>
              <a:t>sample</a:t>
            </a:r>
            <a:r>
              <a:rPr lang="zh-TW" altLang="en-US" dirty="0"/>
              <a:t>上，每次跳</a:t>
            </a:r>
            <a:r>
              <a:rPr lang="en-US" altLang="zh-TW" dirty="0"/>
              <a:t>thread</a:t>
            </a:r>
            <a:r>
              <a:rPr lang="zh-TW" altLang="en-US" dirty="0"/>
              <a:t>的數量，並依序完成每個區塊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在這個</a:t>
            </a:r>
            <a:r>
              <a:rPr lang="en-US" altLang="zh-TW" dirty="0"/>
              <a:t>stage</a:t>
            </a:r>
            <a:r>
              <a:rPr lang="zh-TW" altLang="en-US" dirty="0"/>
              <a:t>，這樣算是有兩個區塊，上面區塊執行完後，則執行下面的區塊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73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但還剩下一種情況是，每個</a:t>
            </a:r>
            <a:r>
              <a:rPr lang="en-US" altLang="zh-TW" dirty="0"/>
              <a:t>block</a:t>
            </a:r>
            <a:r>
              <a:rPr lang="zh-TW" altLang="en-US" dirty="0"/>
              <a:t>需要超過一次的</a:t>
            </a:r>
            <a:r>
              <a:rPr lang="en-US" altLang="zh-TW" dirty="0"/>
              <a:t>butterfly</a:t>
            </a:r>
            <a:r>
              <a:rPr lang="zh-TW" altLang="en-US" dirty="0"/>
              <a:t>計算，</a:t>
            </a:r>
            <a:endParaRPr lang="en-US" altLang="zh-TW" dirty="0"/>
          </a:p>
          <a:p>
            <a:r>
              <a:rPr lang="zh-TW" altLang="en-US" dirty="0"/>
              <a:t>在這種情況下每次</a:t>
            </a:r>
            <a:r>
              <a:rPr lang="en-US" altLang="zh-TW" dirty="0"/>
              <a:t>index</a:t>
            </a:r>
            <a:r>
              <a:rPr lang="zh-TW" altLang="en-US" dirty="0"/>
              <a:t>跳數量會剛好等於</a:t>
            </a:r>
            <a:r>
              <a:rPr lang="en-US" altLang="zh-TW" dirty="0"/>
              <a:t>thread</a:t>
            </a:r>
            <a:r>
              <a:rPr lang="zh-TW" altLang="en-US" dirty="0"/>
              <a:t>的數量</a:t>
            </a:r>
            <a:endParaRPr lang="en-US" altLang="zh-TW" dirty="0"/>
          </a:p>
          <a:p>
            <a:r>
              <a:rPr lang="zh-TW" altLang="en-US" dirty="0"/>
              <a:t>在這邊實作上我們利用一個</a:t>
            </a:r>
            <a:r>
              <a:rPr lang="en-US" altLang="zh-TW" dirty="0"/>
              <a:t>while</a:t>
            </a:r>
            <a:r>
              <a:rPr lang="zh-TW" altLang="en-US" dirty="0"/>
              <a:t>迴圈去讓他執行完一個</a:t>
            </a:r>
            <a:r>
              <a:rPr lang="en-US" altLang="zh-TW" dirty="0"/>
              <a:t>block</a:t>
            </a:r>
            <a:r>
              <a:rPr lang="zh-TW" altLang="en-US" dirty="0"/>
              <a:t>的所有</a:t>
            </a:r>
            <a:r>
              <a:rPr lang="en-US" altLang="zh-TW" dirty="0"/>
              <a:t>computation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21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但還剩下一種情況是，每個</a:t>
            </a:r>
            <a:r>
              <a:rPr lang="en-US" altLang="zh-TW" dirty="0"/>
              <a:t>block</a:t>
            </a:r>
            <a:r>
              <a:rPr lang="zh-TW" altLang="en-US" dirty="0"/>
              <a:t>需要超過一次的</a:t>
            </a:r>
            <a:r>
              <a:rPr lang="en-US" altLang="zh-TW" dirty="0"/>
              <a:t>butterfly</a:t>
            </a:r>
            <a:r>
              <a:rPr lang="zh-TW" altLang="en-US" dirty="0"/>
              <a:t>計算，</a:t>
            </a:r>
            <a:endParaRPr lang="en-US" altLang="zh-TW" dirty="0"/>
          </a:p>
          <a:p>
            <a:r>
              <a:rPr lang="zh-TW" altLang="en-US" dirty="0"/>
              <a:t>在這種情況下每次</a:t>
            </a:r>
            <a:r>
              <a:rPr lang="en-US" altLang="zh-TW" dirty="0"/>
              <a:t>index</a:t>
            </a:r>
            <a:r>
              <a:rPr lang="zh-TW" altLang="en-US" dirty="0"/>
              <a:t>跳數量會剛好等於</a:t>
            </a:r>
            <a:r>
              <a:rPr lang="en-US" altLang="zh-TW" dirty="0"/>
              <a:t>thread</a:t>
            </a:r>
            <a:r>
              <a:rPr lang="zh-TW" altLang="en-US" dirty="0"/>
              <a:t>的數量</a:t>
            </a:r>
            <a:endParaRPr lang="en-US" altLang="zh-TW" dirty="0"/>
          </a:p>
          <a:p>
            <a:r>
              <a:rPr lang="zh-TW" altLang="en-US" dirty="0"/>
              <a:t>在這邊實作上我們利用一個</a:t>
            </a:r>
            <a:r>
              <a:rPr lang="en-US" altLang="zh-TW" dirty="0"/>
              <a:t>while</a:t>
            </a:r>
            <a:r>
              <a:rPr lang="zh-TW" altLang="en-US" dirty="0"/>
              <a:t>迴圈去讓他執行完一個</a:t>
            </a:r>
            <a:r>
              <a:rPr lang="en-US" altLang="zh-TW" dirty="0"/>
              <a:t>block</a:t>
            </a:r>
            <a:r>
              <a:rPr lang="zh-TW" altLang="en-US" dirty="0"/>
              <a:t>的所有</a:t>
            </a:r>
            <a:r>
              <a:rPr lang="en-US" altLang="zh-TW" dirty="0"/>
              <a:t>computation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951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stage</a:t>
            </a:r>
            <a:r>
              <a:rPr lang="zh-TW" altLang="en-US" dirty="0"/>
              <a:t>次方大於等於</a:t>
            </a:r>
            <a:r>
              <a:rPr lang="en-US" altLang="zh-TW" dirty="0"/>
              <a:t>thread</a:t>
            </a:r>
            <a:r>
              <a:rPr lang="zh-TW" altLang="en-US" dirty="0"/>
              <a:t>數量時，則將</a:t>
            </a:r>
            <a:r>
              <a:rPr lang="en-US" altLang="zh-TW" dirty="0"/>
              <a:t>thread</a:t>
            </a:r>
            <a:r>
              <a:rPr lang="zh-TW" altLang="en-US" dirty="0"/>
              <a:t>按順序分配到</a:t>
            </a:r>
            <a:r>
              <a:rPr lang="en-US" altLang="zh-TW" dirty="0"/>
              <a:t>sample</a:t>
            </a:r>
            <a:r>
              <a:rPr lang="zh-TW" altLang="en-US" dirty="0"/>
              <a:t>上，每次跳</a:t>
            </a:r>
            <a:r>
              <a:rPr lang="en-US" altLang="zh-TW" dirty="0"/>
              <a:t>thread</a:t>
            </a:r>
            <a:r>
              <a:rPr lang="zh-TW" altLang="en-US" dirty="0"/>
              <a:t>的數量，並依序完成每個區塊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在這個</a:t>
            </a:r>
            <a:r>
              <a:rPr lang="en-US" altLang="zh-TW" dirty="0"/>
              <a:t>stage</a:t>
            </a:r>
            <a:r>
              <a:rPr lang="zh-TW" altLang="en-US" dirty="0"/>
              <a:t>，這樣算是有兩個區塊，上面區塊執行完後，則執行下面的區塊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554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348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064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631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800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480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本身研究的方向是音訊處理相關，因此將題目設定為利用平行計算加速一個</a:t>
            </a:r>
            <a:r>
              <a:rPr lang="en-US" altLang="zh-TW" dirty="0"/>
              <a:t>audio low pass filter</a:t>
            </a:r>
            <a:r>
              <a:rPr lang="zh-TW" altLang="en-US" dirty="0"/>
              <a:t>的程式，</a:t>
            </a:r>
            <a:endParaRPr lang="en-US" altLang="zh-TW" dirty="0"/>
          </a:p>
          <a:p>
            <a:r>
              <a:rPr lang="en-US" altLang="zh-TW" dirty="0"/>
              <a:t>PPT</a:t>
            </a:r>
            <a:r>
              <a:rPr lang="zh-TW" altLang="en-US" dirty="0"/>
              <a:t>上所展示的是一個</a:t>
            </a:r>
            <a:r>
              <a:rPr lang="en-US" altLang="zh-TW" dirty="0"/>
              <a:t>low pass filter</a:t>
            </a:r>
            <a:r>
              <a:rPr lang="zh-TW" altLang="en-US" dirty="0"/>
              <a:t>的流程，我們先來聽聽原來的音檔，然後這是經過</a:t>
            </a:r>
            <a:r>
              <a:rPr lang="en-US" altLang="zh-TW" dirty="0"/>
              <a:t>low pass filter</a:t>
            </a:r>
            <a:r>
              <a:rPr lang="zh-TW" altLang="en-US" dirty="0"/>
              <a:t>後的音檔</a:t>
            </a:r>
            <a:endParaRPr lang="en-US" altLang="zh-TW" dirty="0"/>
          </a:p>
          <a:p>
            <a:r>
              <a:rPr lang="zh-TW" altLang="en-US" dirty="0"/>
              <a:t>而在這其中使用到了</a:t>
            </a:r>
            <a:r>
              <a:rPr lang="en-US" altLang="zh-TW" dirty="0"/>
              <a:t>STFT, FFT</a:t>
            </a:r>
            <a:r>
              <a:rPr lang="zh-TW" altLang="en-US" dirty="0"/>
              <a:t>以及</a:t>
            </a:r>
            <a:r>
              <a:rPr lang="en-US" altLang="zh-TW" dirty="0"/>
              <a:t>inverse FFT</a:t>
            </a:r>
          </a:p>
          <a:p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短時距傅立葉變換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(STFT)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的第一個步驟是將長時間信號分成數個較短的等長時域信號，接著將這些時域訊號乘上窗函數，再分別計算傅立葉轉換。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緊接著對轉換後的每個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去通過低通濾波器，最後利用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FFT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轉回時域訊號並進行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 adding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，最後得到只留下低頻的音檔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在上述的流程中，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切割並分段計算傅立葉轉換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，便是第一個我們可以平行化的地方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接著，另外一個可以平行化的部分便是我們計算傅立葉轉換的演算法本身，這也是這次實作中比較麻煩的部分，我們接著會詳細介紹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608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44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59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262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614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18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在這邊比較麻煩的是關於計算</a:t>
            </a:r>
            <a:r>
              <a:rPr lang="en-US" altLang="zh-TW" dirty="0"/>
              <a:t>index</a:t>
            </a:r>
            <a:r>
              <a:rPr lang="zh-TW" altLang="en-US" dirty="0"/>
              <a:t>的定位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867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執行時</a:t>
            </a:r>
            <a:r>
              <a:rPr lang="en-US" altLang="zh-TW" dirty="0"/>
              <a:t>Thread </a:t>
            </a:r>
            <a:r>
              <a:rPr lang="zh-TW" altLang="en-US" dirty="0"/>
              <a:t>的數量，第二行是</a:t>
            </a:r>
            <a:r>
              <a:rPr lang="en-US" altLang="zh-TW" dirty="0"/>
              <a:t>window size</a:t>
            </a:r>
            <a:r>
              <a:rPr lang="zh-TW" altLang="en-US" dirty="0"/>
              <a:t>，就是每次</a:t>
            </a:r>
            <a:r>
              <a:rPr lang="en-US" altLang="zh-TW" dirty="0"/>
              <a:t>FFT</a:t>
            </a:r>
            <a:r>
              <a:rPr lang="zh-TW" altLang="en-US" dirty="0"/>
              <a:t>計算的</a:t>
            </a:r>
            <a:r>
              <a:rPr lang="en-US" altLang="zh-TW" dirty="0"/>
              <a:t>sample</a:t>
            </a:r>
            <a:r>
              <a:rPr lang="zh-TW" altLang="en-US" dirty="0"/>
              <a:t>數量，越大則</a:t>
            </a:r>
            <a:r>
              <a:rPr lang="en-US" altLang="zh-TW" dirty="0"/>
              <a:t>FFT</a:t>
            </a:r>
            <a:r>
              <a:rPr lang="zh-TW" altLang="en-US" dirty="0"/>
              <a:t>的計算負擔會越大，</a:t>
            </a:r>
            <a:endParaRPr lang="en-US" altLang="zh-TW" dirty="0"/>
          </a:p>
          <a:p>
            <a:r>
              <a:rPr lang="zh-TW" altLang="en-US" dirty="0"/>
              <a:t>從結果可以看到平行化</a:t>
            </a:r>
            <a:r>
              <a:rPr lang="en-US" altLang="zh-TW" dirty="0" err="1"/>
              <a:t>stft</a:t>
            </a:r>
            <a:r>
              <a:rPr lang="zh-TW" altLang="en-US" dirty="0"/>
              <a:t>這個流程帶來的加速比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86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69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現在我們先稍微簡介一下</a:t>
            </a:r>
            <a:r>
              <a:rPr lang="en-US" altLang="zh-TW" dirty="0"/>
              <a:t>FFT</a:t>
            </a:r>
            <a:r>
              <a:rPr lang="zh-TW" altLang="en-US" dirty="0"/>
              <a:t>，目前大部分實作快速傅立葉轉換的方法是在</a:t>
            </a:r>
            <a:r>
              <a:rPr lang="en-US" altLang="zh-TW" dirty="0"/>
              <a:t>1965</a:t>
            </a:r>
            <a:r>
              <a:rPr lang="zh-TW" altLang="en-US" dirty="0"/>
              <a:t>年被提出的這個 </a:t>
            </a:r>
            <a:r>
              <a:rPr lang="en-US" altLang="zh-TW" dirty="0"/>
              <a:t>Cooley-Turkey</a:t>
            </a:r>
            <a:r>
              <a:rPr lang="zh-TW" altLang="en-US" dirty="0"/>
              <a:t> </a:t>
            </a:r>
            <a:r>
              <a:rPr lang="en-US" altLang="zh-TW" dirty="0"/>
              <a:t>algorithm</a:t>
            </a:r>
          </a:p>
          <a:p>
            <a:r>
              <a:rPr lang="zh-TW" altLang="en-US" dirty="0"/>
              <a:t>第一行所寫的是原始</a:t>
            </a:r>
            <a:r>
              <a:rPr lang="en-US" altLang="zh-TW" dirty="0"/>
              <a:t>DFT</a:t>
            </a:r>
            <a:r>
              <a:rPr lang="zh-TW" altLang="en-US" dirty="0"/>
              <a:t>的公式，若是直接以矩陣乘法去計算的化，計算量會是</a:t>
            </a:r>
            <a:r>
              <a:rPr lang="en-US" altLang="zh-TW" dirty="0"/>
              <a:t>N</a:t>
            </a:r>
            <a:r>
              <a:rPr lang="zh-TW" altLang="en-US" dirty="0"/>
              <a:t>的</a:t>
            </a:r>
            <a:r>
              <a:rPr lang="en-US" altLang="zh-TW" dirty="0"/>
              <a:t>2</a:t>
            </a:r>
            <a:r>
              <a:rPr lang="zh-TW" altLang="en-US" dirty="0"/>
              <a:t>次方</a:t>
            </a:r>
            <a:endParaRPr lang="en-US" altLang="zh-TW" dirty="0"/>
          </a:p>
          <a:p>
            <a:r>
              <a:rPr lang="zh-TW" altLang="en-US" dirty="0"/>
              <a:t>不過在化簡之後可以得到右邊這個公式，簡單來就是將偶數</a:t>
            </a:r>
            <a:r>
              <a:rPr lang="en-US" altLang="zh-TW" dirty="0"/>
              <a:t>sample</a:t>
            </a:r>
            <a:r>
              <a:rPr lang="zh-TW" altLang="en-US" dirty="0"/>
              <a:t>的</a:t>
            </a:r>
            <a:r>
              <a:rPr lang="en-US" altLang="zh-TW" dirty="0"/>
              <a:t>DFT</a:t>
            </a:r>
            <a:r>
              <a:rPr lang="zh-TW" altLang="en-US" dirty="0"/>
              <a:t>加上奇數</a:t>
            </a:r>
            <a:r>
              <a:rPr lang="en-US" altLang="zh-TW" dirty="0"/>
              <a:t>sample</a:t>
            </a:r>
            <a:r>
              <a:rPr lang="zh-TW" altLang="en-US" dirty="0"/>
              <a:t>的</a:t>
            </a:r>
            <a:r>
              <a:rPr lang="en-US" altLang="zh-TW" dirty="0"/>
              <a:t>DFT</a:t>
            </a:r>
            <a:r>
              <a:rPr lang="zh-TW" altLang="en-US" dirty="0"/>
              <a:t>乘上一個可以被事先計算的</a:t>
            </a:r>
            <a:r>
              <a:rPr lang="en-US" altLang="zh-TW" dirty="0"/>
              <a:t>factor</a:t>
            </a:r>
          </a:p>
          <a:p>
            <a:endParaRPr lang="en-US" altLang="zh-TW" dirty="0"/>
          </a:p>
          <a:p>
            <a:r>
              <a:rPr lang="zh-TW" altLang="en-US" dirty="0"/>
              <a:t>而這個所化簡的計算方法也被稱為</a:t>
            </a:r>
            <a:r>
              <a:rPr lang="en-US" altLang="zh-TW" dirty="0"/>
              <a:t>butterfly computation</a:t>
            </a:r>
            <a:r>
              <a:rPr lang="zh-TW" altLang="en-US" dirty="0"/>
              <a:t>蝴蝶演匴法，為甚麼呢，</a:t>
            </a:r>
            <a:endParaRPr lang="en-US" altLang="zh-TW" dirty="0"/>
          </a:p>
          <a:p>
            <a:r>
              <a:rPr lang="zh-TW" altLang="en-US" dirty="0"/>
              <a:t>因為如果把他的計算方式化成一張圖，便是長這樣，一個蝴蝶代表著一次計算</a:t>
            </a:r>
            <a:endParaRPr lang="en-US" altLang="zh-TW" dirty="0"/>
          </a:p>
          <a:p>
            <a:r>
              <a:rPr lang="zh-TW" altLang="en-US" dirty="0"/>
              <a:t>若是一個長度為</a:t>
            </a:r>
            <a:r>
              <a:rPr lang="en-US" altLang="zh-TW" dirty="0"/>
              <a:t>16</a:t>
            </a:r>
            <a:r>
              <a:rPr lang="zh-TW" altLang="en-US" dirty="0"/>
              <a:t>的陣列，那他的</a:t>
            </a:r>
            <a:r>
              <a:rPr lang="en-US" altLang="zh-TW" dirty="0" err="1"/>
              <a:t>fft</a:t>
            </a:r>
            <a:r>
              <a:rPr lang="zh-TW" altLang="en-US" dirty="0"/>
              <a:t>計算就會是如圖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91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例如我們現在把音檔切成</a:t>
            </a:r>
            <a:r>
              <a:rPr lang="en-US" altLang="zh-TW" dirty="0"/>
              <a:t>20</a:t>
            </a:r>
            <a:r>
              <a:rPr lang="zh-TW" altLang="en-US" dirty="0"/>
              <a:t>個</a:t>
            </a:r>
            <a:r>
              <a:rPr lang="en-US" altLang="zh-TW" dirty="0"/>
              <a:t>frame</a:t>
            </a:r>
            <a:r>
              <a:rPr lang="zh-TW" altLang="en-US" dirty="0"/>
              <a:t>，那就是把前</a:t>
            </a:r>
            <a:r>
              <a:rPr lang="en-US" altLang="zh-TW" dirty="0"/>
              <a:t>10</a:t>
            </a:r>
            <a:r>
              <a:rPr lang="zh-TW" altLang="en-US" dirty="0"/>
              <a:t>個</a:t>
            </a:r>
            <a:r>
              <a:rPr lang="en-US" altLang="zh-TW" dirty="0"/>
              <a:t>frame</a:t>
            </a:r>
            <a:r>
              <a:rPr lang="zh-TW" altLang="en-US" dirty="0"/>
              <a:t>分配給</a:t>
            </a:r>
            <a:r>
              <a:rPr lang="en-US" altLang="zh-TW" dirty="0"/>
              <a:t>thread 1, </a:t>
            </a:r>
            <a:r>
              <a:rPr lang="zh-TW" altLang="en-US" dirty="0"/>
              <a:t>把後</a:t>
            </a:r>
            <a:r>
              <a:rPr lang="en-US" altLang="zh-TW" dirty="0"/>
              <a:t>10</a:t>
            </a:r>
            <a:r>
              <a:rPr lang="zh-TW" altLang="en-US" dirty="0"/>
              <a:t>個分配到</a:t>
            </a:r>
            <a:r>
              <a:rPr lang="en-US" altLang="zh-TW" dirty="0"/>
              <a:t>thread2</a:t>
            </a:r>
            <a:r>
              <a:rPr lang="zh-TW" altLang="en-US" dirty="0"/>
              <a:t>，是比較簡單的部分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57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每次的</a:t>
            </a:r>
            <a:r>
              <a:rPr lang="en-US" altLang="zh-TW" dirty="0"/>
              <a:t>butterfly computation</a:t>
            </a:r>
            <a:r>
              <a:rPr lang="zh-TW" altLang="en-US" dirty="0"/>
              <a:t>會牽涉到兩個</a:t>
            </a:r>
            <a:r>
              <a:rPr lang="en-US" altLang="zh-TW" dirty="0"/>
              <a:t>sample</a:t>
            </a:r>
            <a:r>
              <a:rPr lang="zh-TW" altLang="en-US" dirty="0"/>
              <a:t>，我們分別用</a:t>
            </a:r>
            <a:r>
              <a:rPr lang="en-US" altLang="zh-TW" dirty="0"/>
              <a:t>index1 </a:t>
            </a:r>
            <a:r>
              <a:rPr lang="zh-TW" altLang="en-US" dirty="0"/>
              <a:t>及</a:t>
            </a:r>
            <a:r>
              <a:rPr lang="en-US" altLang="zh-TW" dirty="0"/>
              <a:t>index 2</a:t>
            </a:r>
            <a:r>
              <a:rPr lang="zh-TW" altLang="en-US" dirty="0"/>
              <a:t>來表示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218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在平行化的實作過程中，</a:t>
            </a:r>
            <a:r>
              <a:rPr lang="en-US" altLang="zh-TW" dirty="0"/>
              <a:t>index1</a:t>
            </a:r>
            <a:r>
              <a:rPr lang="zh-TW" altLang="en-US" dirty="0"/>
              <a:t>的定位是我們要解決的問題，每個階段</a:t>
            </a:r>
            <a:r>
              <a:rPr lang="en-US" altLang="zh-TW" dirty="0"/>
              <a:t>Butterfly</a:t>
            </a:r>
            <a:r>
              <a:rPr lang="zh-TW" altLang="en-US" dirty="0"/>
              <a:t> </a:t>
            </a:r>
            <a:r>
              <a:rPr lang="en-US" altLang="zh-TW" dirty="0"/>
              <a:t>computation</a:t>
            </a:r>
            <a:r>
              <a:rPr lang="zh-TW" altLang="en-US" dirty="0"/>
              <a:t>的分布雖然有規律，但其實每個</a:t>
            </a:r>
            <a:r>
              <a:rPr lang="en-US" altLang="zh-TW" dirty="0"/>
              <a:t>stage</a:t>
            </a:r>
            <a:r>
              <a:rPr lang="zh-TW" altLang="en-US" dirty="0"/>
              <a:t>的位移都不一樣</a:t>
            </a:r>
            <a:endParaRPr lang="en-US" altLang="zh-TW" dirty="0"/>
          </a:p>
          <a:p>
            <a:r>
              <a:rPr lang="zh-TW" altLang="en-US" dirty="0"/>
              <a:t>尤其因為每次的</a:t>
            </a:r>
            <a:r>
              <a:rPr lang="en-US" altLang="zh-TW" dirty="0"/>
              <a:t>thread</a:t>
            </a:r>
            <a:r>
              <a:rPr lang="zh-TW" altLang="en-US" dirty="0"/>
              <a:t>數量可能不同，要有一個通用的分配方法</a:t>
            </a:r>
            <a:endParaRPr lang="en-US" altLang="zh-TW" dirty="0"/>
          </a:p>
          <a:p>
            <a:r>
              <a:rPr lang="zh-TW" altLang="en-US" dirty="0"/>
              <a:t>我們秉持的原則是</a:t>
            </a:r>
            <a:r>
              <a:rPr lang="en-US" altLang="zh-TW" dirty="0"/>
              <a:t>:</a:t>
            </a:r>
            <a:r>
              <a:rPr lang="zh-TW" altLang="en-US" dirty="0"/>
              <a:t> 平均分配</a:t>
            </a:r>
            <a:r>
              <a:rPr lang="en-US" altLang="zh-TW" dirty="0"/>
              <a:t>thread</a:t>
            </a:r>
            <a:r>
              <a:rPr lang="zh-TW" altLang="en-US" dirty="0"/>
              <a:t>到該</a:t>
            </a:r>
            <a:r>
              <a:rPr lang="en-US" altLang="zh-TW" dirty="0"/>
              <a:t>stage</a:t>
            </a:r>
            <a:r>
              <a:rPr lang="zh-TW" altLang="en-US" dirty="0"/>
              <a:t>的</a:t>
            </a:r>
            <a:r>
              <a:rPr lang="en-US" altLang="zh-TW" dirty="0"/>
              <a:t>block</a:t>
            </a:r>
            <a:r>
              <a:rPr lang="zh-TW" altLang="en-US" dirty="0"/>
              <a:t>中，無法平均分配的化則先依序分配，等一下我們會介紹這種情況，分配好後都是先將該</a:t>
            </a:r>
            <a:r>
              <a:rPr lang="en-US" altLang="zh-TW" dirty="0"/>
              <a:t>block</a:t>
            </a:r>
            <a:r>
              <a:rPr lang="zh-TW" altLang="en-US" dirty="0"/>
              <a:t>的</a:t>
            </a:r>
            <a:r>
              <a:rPr lang="en-US" altLang="zh-TW" dirty="0"/>
              <a:t>butterfly computation</a:t>
            </a:r>
            <a:r>
              <a:rPr lang="zh-TW" altLang="en-US" dirty="0"/>
              <a:t>算完，再跳至下一個區塊</a:t>
            </a:r>
            <a:endParaRPr lang="en-US" altLang="zh-TW" dirty="0"/>
          </a:p>
          <a:p>
            <a:r>
              <a:rPr lang="zh-TW" altLang="en-US" dirty="0"/>
              <a:t>像這個例子中，每個</a:t>
            </a:r>
            <a:r>
              <a:rPr lang="en-US" altLang="zh-TW" dirty="0"/>
              <a:t>block</a:t>
            </a:r>
            <a:r>
              <a:rPr lang="zh-TW" altLang="en-US" dirty="0"/>
              <a:t>都只有一次計算，而</a:t>
            </a:r>
            <a:r>
              <a:rPr lang="en-US" altLang="zh-TW" dirty="0"/>
              <a:t>index1 </a:t>
            </a:r>
            <a:r>
              <a:rPr lang="zh-TW" altLang="en-US" dirty="0"/>
              <a:t>的位置及位移是利用一個雙層迴圈計算出來，</a:t>
            </a:r>
            <a:r>
              <a:rPr lang="en-US" altLang="zh-TW" dirty="0"/>
              <a:t>index = </a:t>
            </a:r>
            <a:r>
              <a:rPr lang="en-US" altLang="zh-TW" dirty="0" err="1"/>
              <a:t>k+j</a:t>
            </a:r>
            <a:r>
              <a:rPr lang="zh-TW" altLang="en-US" dirty="0"/>
              <a:t>，以這個</a:t>
            </a:r>
            <a:r>
              <a:rPr lang="en-US" altLang="zh-TW" dirty="0"/>
              <a:t>thread</a:t>
            </a:r>
            <a:r>
              <a:rPr lang="zh-TW" altLang="en-US" dirty="0"/>
              <a:t>為例，一開始</a:t>
            </a:r>
            <a:r>
              <a:rPr lang="en-US" altLang="zh-TW" dirty="0" err="1"/>
              <a:t>kj</a:t>
            </a:r>
            <a:r>
              <a:rPr lang="zh-TW" altLang="en-US" dirty="0"/>
              <a:t>都是</a:t>
            </a:r>
            <a:r>
              <a:rPr lang="en-US" altLang="zh-TW" dirty="0"/>
              <a:t>0</a:t>
            </a:r>
            <a:r>
              <a:rPr lang="zh-TW" altLang="en-US" dirty="0"/>
              <a:t>，下一個跳的點是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224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然後每次跳的距離會利用一個從</a:t>
            </a:r>
            <a:r>
              <a:rPr lang="en-US" altLang="zh-TW" dirty="0"/>
              <a:t>0</a:t>
            </a:r>
            <a:r>
              <a:rPr lang="zh-TW" altLang="en-US" dirty="0"/>
              <a:t>開始，累加至小於</a:t>
            </a:r>
            <a:r>
              <a:rPr lang="en-US" altLang="zh-TW" dirty="0"/>
              <a:t>2^(stage)</a:t>
            </a:r>
            <a:r>
              <a:rPr lang="zh-TW" altLang="en-US" dirty="0"/>
              <a:t>次方除以二的</a:t>
            </a:r>
            <a:r>
              <a:rPr lang="en-US" altLang="zh-TW" dirty="0"/>
              <a:t>for</a:t>
            </a:r>
            <a:r>
              <a:rPr lang="zh-TW" altLang="en-US" dirty="0"/>
              <a:t>迴圈去判斷，</a:t>
            </a:r>
            <a:endParaRPr lang="en-US" altLang="zh-TW" dirty="0"/>
          </a:p>
          <a:p>
            <a:r>
              <a:rPr lang="zh-TW" altLang="en-US" dirty="0"/>
              <a:t>像現在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287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雖然在這種情況下可以平均分配</a:t>
            </a:r>
            <a:r>
              <a:rPr lang="en-US" altLang="zh-TW" dirty="0"/>
              <a:t>thread</a:t>
            </a:r>
          </a:p>
          <a:p>
            <a:r>
              <a:rPr lang="zh-TW" altLang="en-US" dirty="0"/>
              <a:t>複雜的地方是在於每次</a:t>
            </a:r>
            <a:r>
              <a:rPr lang="en-US" altLang="zh-TW" dirty="0"/>
              <a:t>index</a:t>
            </a:r>
            <a:r>
              <a:rPr lang="zh-TW" altLang="en-US" dirty="0"/>
              <a:t>位移的量要額外去計算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73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雖然在這種情況下可以平均分配</a:t>
            </a:r>
            <a:r>
              <a:rPr lang="en-US" altLang="zh-TW" dirty="0"/>
              <a:t>thread</a:t>
            </a:r>
            <a:r>
              <a:rPr lang="zh-TW" altLang="en-US" dirty="0"/>
              <a:t>，但是跳的</a:t>
            </a:r>
            <a:r>
              <a:rPr lang="en-US" altLang="zh-TW" dirty="0"/>
              <a:t>index</a:t>
            </a:r>
            <a:r>
              <a:rPr lang="zh-TW" altLang="en-US" dirty="0"/>
              <a:t>需要額外去計算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3B4D-EB4D-4E05-A586-2C84B34D4F5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5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A2A23-08B9-4FB7-989D-566E3EEFE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0E82B1-DBFA-4EBA-81D6-496AFE938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2DBC94-D7A1-4762-9A2B-46FE5B72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6CC6C9-5FC8-4052-AFD6-8667800B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9B66DF-C9EA-4008-8794-EA479FF2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3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969B5-4A6D-40C4-B2E9-D57F6784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DE0E03-9E59-4A47-A704-8AC75E134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986F60-4D83-4A47-9EF1-B04ABD19E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D08B4F-A582-4770-88D8-CB05492A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2B6F74-D07A-4796-90FA-BCEC53EE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988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E182F2E-255B-4B64-84F3-CD1D272D3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540E05F-AF83-4F50-AFE5-E9B1C9744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D88617-7676-4320-85DB-800D70D8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62EDFB-E093-4488-BDAC-31F80D30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F4E7BB-C0AD-4E36-9F8C-76B1B985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24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C4CE5-FE47-4D64-A58C-748F2B9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9EB193-618A-4632-B64A-D2FB3E8E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7AED8B-B0E3-4F16-A100-A71B1E47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F95D71-F748-47D4-8F3B-89C78ABB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D21461-290D-4A61-B076-B92944F1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1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8FFA0-A476-4030-BBB1-4F5029A6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C923EB-F38D-4A2C-A9B1-672935F22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6A398A-D784-49F1-AB13-C99179D1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B86979-2D52-4A70-895A-6B1BB359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6C77F9-098A-47D9-A9AB-2A2CA593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5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91F3B-FA38-4EE6-BE92-30881ECA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A62655-B249-4C4C-B77E-F58DB0681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B34F54-1D78-431D-B18A-4F932D522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2E22A9-F20F-402E-9B5D-E9AB0493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9B2E03-9DC3-408D-A44B-BF851F36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7DEE7F-D5D2-4FF3-87E5-70B8F80C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37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050A8-6860-4879-88C0-EEA953C98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6626AA-7FEC-4074-A65F-22F838474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AB6AE8-0F98-4A3E-9D2B-1DAA2FEC9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8A791FB-CC0A-4784-A20C-B1FDD7ACA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9ADC28C-E529-4DC6-A588-B739AA44A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0B7691E-CCE9-4D46-BB6E-B12231D9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4AB812-BCD0-4968-A9B7-FFB4EB94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E46830-1FC9-4C5C-BB06-EC36E888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481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5A265-1179-494A-A0B4-08EDAC1A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F0EDDED-4D31-4E9E-AE7E-FB53FFFE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507A07-DBCF-4609-9A78-7FADAB7E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147F44-A570-4FB1-8EFB-333DD4AF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28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001AEB7-2C79-4FE9-99E1-BA3C72FE4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9FF9387-294D-4CA0-9094-17DD82E0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F60E0D-B99D-485A-AE82-6E2E9606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45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EABDC-2683-497A-8984-4A2313DA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F01DD5-3430-40AC-BFB7-918DBD980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577315-9C30-4B49-A5C3-8966DC9FC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409F90-88B8-4413-BB88-2B8462DA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0B4730-A034-42BD-A9A8-22091D4E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591556-0832-4802-8EEA-26BF8B58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69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7374E1-530E-4379-B991-3E10B35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D44A934-AF08-452F-9093-44CABAA8D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A7B47E-3FF8-4B98-A350-E4FAF7FE5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C41ACF-5C52-4632-828B-EC8991DC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08B321D-ABCA-4807-AC40-DE3D4BB6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12CD0A-DA70-45B3-94DB-78764B69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40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CC5B48-5684-4465-A5F2-8C535508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EFB71-E9DE-4263-962B-55D905A74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44D04A-B580-49D6-9C7B-2622A2C9C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C322-5FE5-4D55-AC65-452245D09FF1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559B25-4D78-4238-AD91-FE431ABE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7B3616-3B61-4D97-A69E-DDDAEE62A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BA9AF-47AF-445A-8F3E-89128607BD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04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svg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mlab.csie.ntu.edu.tw/cml/dsp/training/coding/transform/fft.html" TargetMode="External"/><Relationship Id="rId5" Type="http://schemas.openxmlformats.org/officeDocument/2006/relationships/hyperlink" Target="https://www.youtube.com/watch?v=EsJGuI7e_ZQ&amp;ab_channel=BarryVanVeen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umchin/Parallel-FFT/blob/main/filter_fft_pp_2.cc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mstark/AudioFile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606D1-7118-4893-8AA4-CEBC1360D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482" y="1122363"/>
            <a:ext cx="11805036" cy="2387600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Parallelization of </a:t>
            </a:r>
            <a:br>
              <a:rPr lang="en-US" altLang="zh-TW" b="1" dirty="0"/>
            </a:br>
            <a:r>
              <a:rPr lang="en-US" altLang="zh-TW" b="1" dirty="0"/>
              <a:t>1D Fast Fourier Transform &amp;</a:t>
            </a:r>
            <a:br>
              <a:rPr lang="en-US" altLang="zh-TW" b="1" dirty="0"/>
            </a:br>
            <a:r>
              <a:rPr lang="en-US" altLang="zh-TW" b="1" dirty="0"/>
              <a:t>Short Time Fourier Transform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C7B43C-E5F4-49B3-ACB4-70031890FB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Parallel Programming Final Project</a:t>
            </a:r>
          </a:p>
          <a:p>
            <a:r>
              <a:rPr lang="en-US" altLang="zh-TW" dirty="0"/>
              <a:t>Team 32</a:t>
            </a:r>
          </a:p>
          <a:p>
            <a:r>
              <a:rPr lang="en-US" altLang="zh-TW" dirty="0"/>
              <a:t>110061547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陳舫慶</a:t>
            </a:r>
          </a:p>
        </p:txBody>
      </p:sp>
    </p:spTree>
    <p:extLst>
      <p:ext uri="{BB962C8B-B14F-4D97-AF65-F5344CB8AC3E}">
        <p14:creationId xmlns:p14="http://schemas.microsoft.com/office/powerpoint/2010/main" val="467606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5017272" y="1502796"/>
            <a:ext cx="1709531" cy="1486893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162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5057029" y="3745064"/>
            <a:ext cx="1709531" cy="1486893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883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5057029" y="4508388"/>
            <a:ext cx="1709531" cy="1486893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194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7339054" y="755373"/>
            <a:ext cx="1709531" cy="2965837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372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7339054" y="1478942"/>
            <a:ext cx="1709531" cy="2965837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1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7339054" y="2218413"/>
            <a:ext cx="1709531" cy="2965837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607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7339054" y="2997642"/>
            <a:ext cx="1709531" cy="2965837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50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87BBD8-8948-495D-9CD7-2ED596CD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9C7666-CEAE-4809-A432-EE05CF25F99A}"/>
              </a:ext>
            </a:extLst>
          </p:cNvPr>
          <p:cNvSpPr/>
          <p:nvPr/>
        </p:nvSpPr>
        <p:spPr>
          <a:xfrm>
            <a:off x="4556097" y="198783"/>
            <a:ext cx="6496217" cy="61861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B91B729-3DEA-428D-B2CC-CE497D1549C8}"/>
              </a:ext>
            </a:extLst>
          </p:cNvPr>
          <p:cNvGrpSpPr/>
          <p:nvPr/>
        </p:nvGrpSpPr>
        <p:grpSpPr>
          <a:xfrm>
            <a:off x="2751150" y="771276"/>
            <a:ext cx="1709531" cy="747422"/>
            <a:chOff x="2751150" y="771276"/>
            <a:chExt cx="1709531" cy="747422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6E8B04-C821-4360-8BD5-8B5D96034AC7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3D59948B-2B5E-40AF-88A6-2190524A4F5E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07FCC082-5F97-4EA9-9A0C-9721A8976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06D0567-5E86-4D53-A4A9-23DC9F041CCE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31901E3-4A4B-4155-8023-226AF3735A10}"/>
              </a:ext>
            </a:extLst>
          </p:cNvPr>
          <p:cNvGrpSpPr/>
          <p:nvPr/>
        </p:nvGrpSpPr>
        <p:grpSpPr>
          <a:xfrm>
            <a:off x="2767052" y="3753012"/>
            <a:ext cx="1709531" cy="747422"/>
            <a:chOff x="2751150" y="771276"/>
            <a:chExt cx="1709531" cy="747422"/>
          </a:xfrm>
        </p:grpSpPr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6DA27CE4-C06D-4B75-9B8D-B96C242D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3F3D815-29A6-47D7-8B37-935E17DA6016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34EAD3EA-0D3A-4E56-A028-EB68A1E6A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AF144DA-71B4-4E51-94EC-92FEE9F6E69E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351F9B2-8064-4BCE-839D-355F84C9FC23}"/>
              </a:ext>
            </a:extLst>
          </p:cNvPr>
          <p:cNvSpPr txBox="1"/>
          <p:nvPr/>
        </p:nvSpPr>
        <p:spPr>
          <a:xfrm>
            <a:off x="2317505" y="41774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1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D204EA2-A1E2-4DB8-A3C8-535B93155A22}"/>
              </a:ext>
            </a:extLst>
          </p:cNvPr>
          <p:cNvSpPr txBox="1"/>
          <p:nvPr/>
        </p:nvSpPr>
        <p:spPr>
          <a:xfrm>
            <a:off x="2317505" y="116725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2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7A90B8-46A5-4C0A-BC7A-030F26F01190}"/>
              </a:ext>
            </a:extLst>
          </p:cNvPr>
          <p:cNvSpPr txBox="1"/>
          <p:nvPr/>
        </p:nvSpPr>
        <p:spPr>
          <a:xfrm>
            <a:off x="2317505" y="3368942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9E6E39-E08F-4169-B819-9F4EB841870E}"/>
              </a:ext>
            </a:extLst>
          </p:cNvPr>
          <p:cNvSpPr txBox="1"/>
          <p:nvPr/>
        </p:nvSpPr>
        <p:spPr>
          <a:xfrm>
            <a:off x="2317505" y="411845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FA5F543-2E93-46CB-ADBA-BB2043BEE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451" y="715578"/>
            <a:ext cx="6424167" cy="1179119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1D98DD-5F7E-48FB-93BA-D5D5D23585AC}"/>
              </a:ext>
            </a:extLst>
          </p:cNvPr>
          <p:cNvSpPr txBox="1"/>
          <p:nvPr/>
        </p:nvSpPr>
        <p:spPr>
          <a:xfrm>
            <a:off x="1813584" y="43873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3158969-FA4D-4C81-B0B7-CA8E4DAEBA6E}"/>
              </a:ext>
            </a:extLst>
          </p:cNvPr>
          <p:cNvSpPr txBox="1"/>
          <p:nvPr/>
        </p:nvSpPr>
        <p:spPr>
          <a:xfrm>
            <a:off x="5378853" y="381623"/>
            <a:ext cx="16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 = 2^(stage)=2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CF4C2A-C416-4627-AD1F-3E9436F19EC8}"/>
              </a:ext>
            </a:extLst>
          </p:cNvPr>
          <p:cNvSpPr txBox="1"/>
          <p:nvPr/>
        </p:nvSpPr>
        <p:spPr>
          <a:xfrm>
            <a:off x="1813584" y="191888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683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87BBD8-8948-495D-9CD7-2ED596CD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9C7666-CEAE-4809-A432-EE05CF25F99A}"/>
              </a:ext>
            </a:extLst>
          </p:cNvPr>
          <p:cNvSpPr/>
          <p:nvPr/>
        </p:nvSpPr>
        <p:spPr>
          <a:xfrm>
            <a:off x="4556097" y="198783"/>
            <a:ext cx="6496217" cy="61861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22E50DD-3DB3-427A-B1D4-06C74BBDD306}"/>
              </a:ext>
            </a:extLst>
          </p:cNvPr>
          <p:cNvGrpSpPr/>
          <p:nvPr/>
        </p:nvGrpSpPr>
        <p:grpSpPr>
          <a:xfrm>
            <a:off x="2767052" y="2266119"/>
            <a:ext cx="1709531" cy="747422"/>
            <a:chOff x="2751150" y="771276"/>
            <a:chExt cx="1709531" cy="747422"/>
          </a:xfrm>
        </p:grpSpPr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1FED531-E70B-45D5-978F-49A38D6D5C7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C6AD01F2-1E62-4703-9E57-4D03274322D9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7C7BAD7F-4353-44A6-A35B-DBDA40A72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13EEBFCE-069A-459F-9126-FCFC32428D27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FE15CA5-6DB6-4C01-BBEF-0473B02CD7F7}"/>
              </a:ext>
            </a:extLst>
          </p:cNvPr>
          <p:cNvGrpSpPr/>
          <p:nvPr/>
        </p:nvGrpSpPr>
        <p:grpSpPr>
          <a:xfrm>
            <a:off x="2751150" y="5239906"/>
            <a:ext cx="1709531" cy="747422"/>
            <a:chOff x="2751150" y="771276"/>
            <a:chExt cx="1709531" cy="747422"/>
          </a:xfrm>
        </p:grpSpPr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37C2943-2C88-4224-843E-17E86ECDB51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9545A89E-776F-4D6D-864B-CBD89856A88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74DD2328-C553-419C-81C9-2D6A757519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C1D5A5B8-C325-4567-AA86-5E9E1CB9D4F4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15546DF-0BB3-4712-BFED-F456FB64CA3B}"/>
              </a:ext>
            </a:extLst>
          </p:cNvPr>
          <p:cNvSpPr txBox="1"/>
          <p:nvPr/>
        </p:nvSpPr>
        <p:spPr>
          <a:xfrm>
            <a:off x="2317505" y="189469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1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A623AE-84E0-4F86-BC4B-005B0BB47A02}"/>
              </a:ext>
            </a:extLst>
          </p:cNvPr>
          <p:cNvSpPr txBox="1"/>
          <p:nvPr/>
        </p:nvSpPr>
        <p:spPr>
          <a:xfrm>
            <a:off x="2317505" y="264420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2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8B59C2-BD2B-470F-BFDA-9A0AF2E570DF}"/>
              </a:ext>
            </a:extLst>
          </p:cNvPr>
          <p:cNvSpPr txBox="1"/>
          <p:nvPr/>
        </p:nvSpPr>
        <p:spPr>
          <a:xfrm>
            <a:off x="2271401" y="4931092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9B14EA-221B-4837-AEB9-90B1B9AC6258}"/>
              </a:ext>
            </a:extLst>
          </p:cNvPr>
          <p:cNvSpPr txBox="1"/>
          <p:nvPr/>
        </p:nvSpPr>
        <p:spPr>
          <a:xfrm>
            <a:off x="2271401" y="568060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C4B9B3-0B39-40EA-A00B-A422F2CB0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451" y="715578"/>
            <a:ext cx="6424167" cy="11791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6B0C10-12E3-482E-BC33-09CED6C874CC}"/>
              </a:ext>
            </a:extLst>
          </p:cNvPr>
          <p:cNvSpPr txBox="1"/>
          <p:nvPr/>
        </p:nvSpPr>
        <p:spPr>
          <a:xfrm>
            <a:off x="1813584" y="43873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868BB87-781E-455D-9546-2A965D4052D0}"/>
              </a:ext>
            </a:extLst>
          </p:cNvPr>
          <p:cNvSpPr txBox="1"/>
          <p:nvPr/>
        </p:nvSpPr>
        <p:spPr>
          <a:xfrm>
            <a:off x="1813584" y="190116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B18BB7C-D7EA-46CF-B1F5-9AE7F80B9536}"/>
              </a:ext>
            </a:extLst>
          </p:cNvPr>
          <p:cNvSpPr txBox="1"/>
          <p:nvPr/>
        </p:nvSpPr>
        <p:spPr>
          <a:xfrm>
            <a:off x="5378853" y="381623"/>
            <a:ext cx="16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 = 2^(stage)=2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928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字方塊 40">
            <a:extLst>
              <a:ext uri="{FF2B5EF4-FFF2-40B4-BE49-F238E27FC236}">
                <a16:creationId xmlns:a16="http://schemas.microsoft.com/office/drawing/2014/main" id="{1B9FDA30-758F-42AE-AAE0-64B48479C813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5BBEA-EBDE-470E-8D92-91B7A59CF469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9C45464-5C1E-47F9-8797-A17D1B18CF14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4216890" y="551248"/>
            <a:ext cx="1447137" cy="755831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4218168" y="2062457"/>
            <a:ext cx="1447137" cy="755373"/>
            <a:chOff x="2751150" y="771276"/>
            <a:chExt cx="1709531" cy="747422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4218168" y="3550276"/>
            <a:ext cx="1447137" cy="755373"/>
            <a:chOff x="2751150" y="771276"/>
            <a:chExt cx="1709531" cy="747422"/>
          </a:xfrm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4158532" y="5061486"/>
            <a:ext cx="1447137" cy="755373"/>
            <a:chOff x="2751150" y="771276"/>
            <a:chExt cx="1709531" cy="747422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AE1D73F-4078-4BCD-84EB-154C272A275F}"/>
              </a:ext>
            </a:extLst>
          </p:cNvPr>
          <p:cNvSpPr/>
          <p:nvPr/>
        </p:nvSpPr>
        <p:spPr>
          <a:xfrm>
            <a:off x="6249725" y="226325"/>
            <a:ext cx="3476466" cy="61824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FB0E6D-5347-4F36-AE25-DDFA274DA61A}"/>
              </a:ext>
            </a:extLst>
          </p:cNvPr>
          <p:cNvSpPr/>
          <p:nvPr/>
        </p:nvSpPr>
        <p:spPr>
          <a:xfrm>
            <a:off x="2465809" y="252588"/>
            <a:ext cx="163887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642E71-2488-4AC1-9AB6-75DA811E2BBD}"/>
              </a:ext>
            </a:extLst>
          </p:cNvPr>
          <p:cNvSpPr txBox="1"/>
          <p:nvPr/>
        </p:nvSpPr>
        <p:spPr>
          <a:xfrm>
            <a:off x="3388532" y="27082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D15DF28-D245-4FCF-90B7-6A564702008B}"/>
              </a:ext>
            </a:extLst>
          </p:cNvPr>
          <p:cNvSpPr txBox="1"/>
          <p:nvPr/>
        </p:nvSpPr>
        <p:spPr>
          <a:xfrm>
            <a:off x="3388532" y="1137903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2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10B365C-3882-412F-9758-6C28BB42F162}"/>
              </a:ext>
            </a:extLst>
          </p:cNvPr>
          <p:cNvSpPr txBox="1"/>
          <p:nvPr/>
        </p:nvSpPr>
        <p:spPr>
          <a:xfrm>
            <a:off x="3314214" y="1873463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E7EC16-1D91-4C41-9368-F38DF1C2572A}"/>
              </a:ext>
            </a:extLst>
          </p:cNvPr>
          <p:cNvSpPr txBox="1"/>
          <p:nvPr/>
        </p:nvSpPr>
        <p:spPr>
          <a:xfrm>
            <a:off x="3314214" y="273903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DAB8A58-FE39-4F80-964B-F7A405513924}"/>
              </a:ext>
            </a:extLst>
          </p:cNvPr>
          <p:cNvSpPr txBox="1"/>
          <p:nvPr/>
        </p:nvSpPr>
        <p:spPr>
          <a:xfrm>
            <a:off x="3388532" y="3299713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356F2E7-7E55-4139-AF6A-B039113A85DB}"/>
              </a:ext>
            </a:extLst>
          </p:cNvPr>
          <p:cNvSpPr txBox="1"/>
          <p:nvPr/>
        </p:nvSpPr>
        <p:spPr>
          <a:xfrm>
            <a:off x="3388532" y="416679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A02CBB5-7D83-4D86-A2AD-CFD57827C6AB}"/>
              </a:ext>
            </a:extLst>
          </p:cNvPr>
          <p:cNvSpPr txBox="1"/>
          <p:nvPr/>
        </p:nvSpPr>
        <p:spPr>
          <a:xfrm>
            <a:off x="3388532" y="4741388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C5463A9-84AE-4929-A6C7-B42EEA91747D}"/>
              </a:ext>
            </a:extLst>
          </p:cNvPr>
          <p:cNvSpPr txBox="1"/>
          <p:nvPr/>
        </p:nvSpPr>
        <p:spPr>
          <a:xfrm>
            <a:off x="3388532" y="5608465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2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DEB5057-DBA6-47AC-B6AF-3D19A1DAF546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F90D637A-CB55-4AF1-AE36-30B926E90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01" y="595657"/>
            <a:ext cx="5149014" cy="945072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EC5AE735-1CFF-4335-8C82-B18F8893AA23}"/>
              </a:ext>
            </a:extLst>
          </p:cNvPr>
          <p:cNvSpPr txBox="1"/>
          <p:nvPr/>
        </p:nvSpPr>
        <p:spPr>
          <a:xfrm>
            <a:off x="6554883" y="226325"/>
            <a:ext cx="16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 = 2^(stage)=4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CBE9005-182B-48AF-A80C-7C7BD8A625AF}"/>
              </a:ext>
            </a:extLst>
          </p:cNvPr>
          <p:cNvSpPr txBox="1"/>
          <p:nvPr/>
        </p:nvSpPr>
        <p:spPr>
          <a:xfrm>
            <a:off x="2746545" y="27295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1160C18-3D54-42C0-A72E-6A72E8C4D3EE}"/>
              </a:ext>
            </a:extLst>
          </p:cNvPr>
          <p:cNvSpPr txBox="1"/>
          <p:nvPr/>
        </p:nvSpPr>
        <p:spPr>
          <a:xfrm>
            <a:off x="2749738" y="68056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458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圖片 92">
            <a:extLst>
              <a:ext uri="{FF2B5EF4-FFF2-40B4-BE49-F238E27FC236}">
                <a16:creationId xmlns:a16="http://schemas.microsoft.com/office/drawing/2014/main" id="{164174E0-8749-4EFE-8E4F-3081022919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16" t="8322" r="53894" b="15459"/>
          <a:stretch/>
        </p:blipFill>
        <p:spPr>
          <a:xfrm>
            <a:off x="9030825" y="4400357"/>
            <a:ext cx="938001" cy="1156528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51762CC-75C5-4DD6-802D-C6D65B5B75D3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8997825" y="2946142"/>
            <a:ext cx="0" cy="27829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圖片 90">
            <a:extLst>
              <a:ext uri="{FF2B5EF4-FFF2-40B4-BE49-F238E27FC236}">
                <a16:creationId xmlns:a16="http://schemas.microsoft.com/office/drawing/2014/main" id="{010D1645-C555-4EF6-941A-F07720A7FA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674" r="69610" b="16059"/>
          <a:stretch/>
        </p:blipFill>
        <p:spPr>
          <a:xfrm>
            <a:off x="8528824" y="5729046"/>
            <a:ext cx="938001" cy="102070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1B4DD04-5CE5-48A2-9E50-70FB8253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68" r="39179"/>
          <a:stretch/>
        </p:blipFill>
        <p:spPr>
          <a:xfrm>
            <a:off x="4120294" y="3053566"/>
            <a:ext cx="941882" cy="126438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28E4451-1091-4CFA-97B1-5DE55EA26D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34" r="53632"/>
          <a:stretch/>
        </p:blipFill>
        <p:spPr>
          <a:xfrm>
            <a:off x="3647409" y="4323592"/>
            <a:ext cx="938001" cy="126438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3DABE68-0433-4609-8E2A-AFCB2FB6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Audio Processing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1EA1E6-6184-474B-9760-92D3B4BB40CB}"/>
              </a:ext>
            </a:extLst>
          </p:cNvPr>
          <p:cNvSpPr txBox="1"/>
          <p:nvPr/>
        </p:nvSpPr>
        <p:spPr>
          <a:xfrm>
            <a:off x="981075" y="251460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Audio.wav</a:t>
            </a:r>
          </a:p>
        </p:txBody>
      </p:sp>
      <p:pic>
        <p:nvPicPr>
          <p:cNvPr id="8" name="圖形 7" descr="音樂">
            <a:extLst>
              <a:ext uri="{FF2B5EF4-FFF2-40B4-BE49-F238E27FC236}">
                <a16:creationId xmlns:a16="http://schemas.microsoft.com/office/drawing/2014/main" id="{BE3F1896-027F-481F-B00D-6C771F83C6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3681" y="1690688"/>
            <a:ext cx="914400" cy="914400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6F858B4-F525-4F64-861E-EE6617D4693D}"/>
              </a:ext>
            </a:extLst>
          </p:cNvPr>
          <p:cNvCxnSpPr>
            <a:cxnSpLocks/>
          </p:cNvCxnSpPr>
          <p:nvPr/>
        </p:nvCxnSpPr>
        <p:spPr>
          <a:xfrm>
            <a:off x="2140688" y="2147888"/>
            <a:ext cx="783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C470ACDF-6F2E-47FE-AD3F-5560A4982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803" y="1619550"/>
            <a:ext cx="3298801" cy="126438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0BB459F-73A8-49BD-BB9E-8361F63B8740}"/>
              </a:ext>
            </a:extLst>
          </p:cNvPr>
          <p:cNvSpPr/>
          <p:nvPr/>
        </p:nvSpPr>
        <p:spPr>
          <a:xfrm>
            <a:off x="3178409" y="1428751"/>
            <a:ext cx="938001" cy="151636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C4B621F-C429-47C7-BE44-57DA8EF890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17" r="67849"/>
          <a:stretch/>
        </p:blipFill>
        <p:spPr>
          <a:xfrm>
            <a:off x="3178408" y="5593618"/>
            <a:ext cx="938001" cy="1264382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2F47425-391D-4040-B268-6CE9213F1782}"/>
              </a:ext>
            </a:extLst>
          </p:cNvPr>
          <p:cNvSpPr/>
          <p:nvPr/>
        </p:nvSpPr>
        <p:spPr>
          <a:xfrm>
            <a:off x="3647409" y="1428751"/>
            <a:ext cx="938001" cy="151636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F1E93E15-842C-4ECA-8C65-0402D75B940C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4116410" y="2945113"/>
            <a:ext cx="0" cy="13784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D028D18-0C5C-4C06-AAEB-198801A4C6D1}"/>
              </a:ext>
            </a:extLst>
          </p:cNvPr>
          <p:cNvSpPr/>
          <p:nvPr/>
        </p:nvSpPr>
        <p:spPr>
          <a:xfrm>
            <a:off x="4120294" y="1428751"/>
            <a:ext cx="938001" cy="15163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0A0C3AE1-C8DE-41BE-A564-DAE71366501B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>
            <a:off x="4589295" y="2945113"/>
            <a:ext cx="1940" cy="1084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2E2DBC8-D2CF-4B01-8B51-5975FC36C995}"/>
              </a:ext>
            </a:extLst>
          </p:cNvPr>
          <p:cNvSpPr txBox="1"/>
          <p:nvPr/>
        </p:nvSpPr>
        <p:spPr>
          <a:xfrm>
            <a:off x="5066059" y="35010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4CC1893-1431-4525-B078-8A603FF40F5B}"/>
              </a:ext>
            </a:extLst>
          </p:cNvPr>
          <p:cNvSpPr txBox="1"/>
          <p:nvPr/>
        </p:nvSpPr>
        <p:spPr>
          <a:xfrm>
            <a:off x="4669868" y="47711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86619F5-3827-4677-8D3C-F98F925C2EA5}"/>
              </a:ext>
            </a:extLst>
          </p:cNvPr>
          <p:cNvSpPr txBox="1"/>
          <p:nvPr/>
        </p:nvSpPr>
        <p:spPr>
          <a:xfrm>
            <a:off x="4143978" y="60411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5219EB8-2332-43DC-9C0B-A7854DFEE9BA}"/>
              </a:ext>
            </a:extLst>
          </p:cNvPr>
          <p:cNvSpPr txBox="1"/>
          <p:nvPr/>
        </p:nvSpPr>
        <p:spPr>
          <a:xfrm>
            <a:off x="5216100" y="3384678"/>
            <a:ext cx="97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Hann </a:t>
            </a:r>
          </a:p>
          <a:p>
            <a:pPr algn="ctr"/>
            <a:r>
              <a:rPr lang="en-US" altLang="zh-TW" dirty="0"/>
              <a:t>Window</a:t>
            </a:r>
            <a:endParaRPr lang="zh-TW" altLang="en-US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7E7B807-92A7-430C-B01C-E6534943C4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042" y="3870423"/>
            <a:ext cx="2376729" cy="180803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6E8C0A56-7225-4296-A73B-B2BBDCA97C2E}"/>
              </a:ext>
            </a:extLst>
          </p:cNvPr>
          <p:cNvSpPr txBox="1"/>
          <p:nvPr/>
        </p:nvSpPr>
        <p:spPr>
          <a:xfrm>
            <a:off x="606548" y="3542489"/>
            <a:ext cx="15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Hann Window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94405BF-5E0E-41A2-8C54-22F489FE6B90}"/>
              </a:ext>
            </a:extLst>
          </p:cNvPr>
          <p:cNvSpPr txBox="1"/>
          <p:nvPr/>
        </p:nvSpPr>
        <p:spPr>
          <a:xfrm>
            <a:off x="4879918" y="4632617"/>
            <a:ext cx="97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Hann </a:t>
            </a:r>
          </a:p>
          <a:p>
            <a:pPr algn="ctr"/>
            <a:r>
              <a:rPr lang="en-US" altLang="zh-TW" dirty="0"/>
              <a:t>Window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052FB3B-6DD2-416E-914A-5A4DDD299BFA}"/>
              </a:ext>
            </a:extLst>
          </p:cNvPr>
          <p:cNvSpPr txBox="1"/>
          <p:nvPr/>
        </p:nvSpPr>
        <p:spPr>
          <a:xfrm>
            <a:off x="4333686" y="5908551"/>
            <a:ext cx="97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Hann </a:t>
            </a:r>
          </a:p>
          <a:p>
            <a:pPr algn="ctr"/>
            <a:r>
              <a:rPr lang="en-US" altLang="zh-TW" dirty="0"/>
              <a:t>Window</a:t>
            </a:r>
            <a:endParaRPr lang="zh-TW" altLang="en-US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D751371E-561A-4CB6-9D42-50CABA0E9ACA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188546" y="3707844"/>
            <a:ext cx="106304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67673F7-2A1B-4A42-9C2C-BD9EAE5EE424}"/>
              </a:ext>
            </a:extLst>
          </p:cNvPr>
          <p:cNvSpPr txBox="1"/>
          <p:nvPr/>
        </p:nvSpPr>
        <p:spPr>
          <a:xfrm>
            <a:off x="6465831" y="363342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FFT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2E0479D-2703-4EBF-ADEC-43492DEDA028}"/>
              </a:ext>
            </a:extLst>
          </p:cNvPr>
          <p:cNvCxnSpPr>
            <a:cxnSpLocks/>
          </p:cNvCxnSpPr>
          <p:nvPr/>
        </p:nvCxnSpPr>
        <p:spPr>
          <a:xfrm>
            <a:off x="5852364" y="4978621"/>
            <a:ext cx="106304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9BB28E44-11D1-4E60-BE02-264834C87DA3}"/>
              </a:ext>
            </a:extLst>
          </p:cNvPr>
          <p:cNvSpPr txBox="1"/>
          <p:nvPr/>
        </p:nvSpPr>
        <p:spPr>
          <a:xfrm>
            <a:off x="6129649" y="49042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FFT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8A05CBD-E2D7-42A9-A369-60C9105354FE}"/>
              </a:ext>
            </a:extLst>
          </p:cNvPr>
          <p:cNvCxnSpPr>
            <a:cxnSpLocks/>
          </p:cNvCxnSpPr>
          <p:nvPr/>
        </p:nvCxnSpPr>
        <p:spPr>
          <a:xfrm>
            <a:off x="5216100" y="6226560"/>
            <a:ext cx="106304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CCDBDCDB-2063-4BA1-BCEB-7823E5A0E2BB}"/>
              </a:ext>
            </a:extLst>
          </p:cNvPr>
          <p:cNvSpPr txBox="1"/>
          <p:nvPr/>
        </p:nvSpPr>
        <p:spPr>
          <a:xfrm>
            <a:off x="5493385" y="615213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FFT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0CD8C3F-72C8-439F-82AC-97F98B823302}"/>
              </a:ext>
            </a:extLst>
          </p:cNvPr>
          <p:cNvSpPr txBox="1"/>
          <p:nvPr/>
        </p:nvSpPr>
        <p:spPr>
          <a:xfrm>
            <a:off x="7180955" y="35010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5A968E5B-3DBE-4C44-B7A1-36CA40C72650}"/>
              </a:ext>
            </a:extLst>
          </p:cNvPr>
          <p:cNvSpPr txBox="1"/>
          <p:nvPr/>
        </p:nvSpPr>
        <p:spPr>
          <a:xfrm>
            <a:off x="7380890" y="3384678"/>
            <a:ext cx="10428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Low-Pass</a:t>
            </a:r>
          </a:p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41144FD-AD35-4DD0-8D98-83C199EC142A}"/>
              </a:ext>
            </a:extLst>
          </p:cNvPr>
          <p:cNvSpPr txBox="1"/>
          <p:nvPr/>
        </p:nvSpPr>
        <p:spPr>
          <a:xfrm>
            <a:off x="6859465" y="47436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FDE6956-EBCD-4B46-954C-6BAFFB591CE1}"/>
              </a:ext>
            </a:extLst>
          </p:cNvPr>
          <p:cNvSpPr txBox="1"/>
          <p:nvPr/>
        </p:nvSpPr>
        <p:spPr>
          <a:xfrm>
            <a:off x="7069960" y="4627201"/>
            <a:ext cx="10428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Low-Pass</a:t>
            </a:r>
          </a:p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714FC3AB-FA37-4699-BD0E-185830785C8C}"/>
              </a:ext>
            </a:extLst>
          </p:cNvPr>
          <p:cNvSpPr txBox="1"/>
          <p:nvPr/>
        </p:nvSpPr>
        <p:spPr>
          <a:xfrm>
            <a:off x="6223200" y="60249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7AB1A21-D61F-4C8E-847C-557F2F8B37B7}"/>
              </a:ext>
            </a:extLst>
          </p:cNvPr>
          <p:cNvSpPr txBox="1"/>
          <p:nvPr/>
        </p:nvSpPr>
        <p:spPr>
          <a:xfrm>
            <a:off x="6438468" y="5908551"/>
            <a:ext cx="104285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Low-Pass</a:t>
            </a:r>
          </a:p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BB11786A-2508-496D-85CF-D81BC31D8731}"/>
              </a:ext>
            </a:extLst>
          </p:cNvPr>
          <p:cNvCxnSpPr>
            <a:cxnSpLocks/>
            <a:stCxn id="72" idx="3"/>
            <a:endCxn id="93" idx="1"/>
          </p:cNvCxnSpPr>
          <p:nvPr/>
        </p:nvCxnSpPr>
        <p:spPr>
          <a:xfrm>
            <a:off x="8112811" y="4950367"/>
            <a:ext cx="918014" cy="2825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36E7A1C3-5743-4B11-B05A-4A2AF719E51E}"/>
              </a:ext>
            </a:extLst>
          </p:cNvPr>
          <p:cNvCxnSpPr>
            <a:cxnSpLocks/>
          </p:cNvCxnSpPr>
          <p:nvPr/>
        </p:nvCxnSpPr>
        <p:spPr>
          <a:xfrm>
            <a:off x="8423741" y="3707844"/>
            <a:ext cx="106304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271545B-B7C0-4A42-9494-A5F8DBF8F210}"/>
              </a:ext>
            </a:extLst>
          </p:cNvPr>
          <p:cNvSpPr txBox="1"/>
          <p:nvPr/>
        </p:nvSpPr>
        <p:spPr>
          <a:xfrm>
            <a:off x="8669768" y="3633423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IFFT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9981543B-0857-42EF-90F7-DDD477DE2151}"/>
              </a:ext>
            </a:extLst>
          </p:cNvPr>
          <p:cNvCxnSpPr>
            <a:cxnSpLocks/>
          </p:cNvCxnSpPr>
          <p:nvPr/>
        </p:nvCxnSpPr>
        <p:spPr>
          <a:xfrm>
            <a:off x="7481037" y="6211004"/>
            <a:ext cx="106304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6312A8BB-76A5-470B-BCE4-6CDE241D499B}"/>
              </a:ext>
            </a:extLst>
          </p:cNvPr>
          <p:cNvSpPr txBox="1"/>
          <p:nvPr/>
        </p:nvSpPr>
        <p:spPr>
          <a:xfrm>
            <a:off x="7727064" y="6136583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IFFT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8D189BAD-F51D-4CB2-8333-DDCFF941EB3B}"/>
              </a:ext>
            </a:extLst>
          </p:cNvPr>
          <p:cNvSpPr txBox="1"/>
          <p:nvPr/>
        </p:nvSpPr>
        <p:spPr>
          <a:xfrm>
            <a:off x="8336914" y="490420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IFFT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3A772F5C-0781-4E42-94B8-7CDA8AD39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8824" y="1427723"/>
            <a:ext cx="3086531" cy="1517389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CFE2474B-5D2C-4493-BFEF-107268CBC182}"/>
              </a:ext>
            </a:extLst>
          </p:cNvPr>
          <p:cNvSpPr/>
          <p:nvPr/>
        </p:nvSpPr>
        <p:spPr>
          <a:xfrm>
            <a:off x="8544900" y="1428751"/>
            <a:ext cx="938001" cy="151636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F2AACF5-B5E5-405D-8F84-49A2B9ED81DD}"/>
              </a:ext>
            </a:extLst>
          </p:cNvPr>
          <p:cNvSpPr/>
          <p:nvPr/>
        </p:nvSpPr>
        <p:spPr>
          <a:xfrm>
            <a:off x="9013900" y="1428751"/>
            <a:ext cx="938001" cy="151636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FA2BCD9-F053-40BD-AEB2-AFC90F721AC8}"/>
              </a:ext>
            </a:extLst>
          </p:cNvPr>
          <p:cNvSpPr/>
          <p:nvPr/>
        </p:nvSpPr>
        <p:spPr>
          <a:xfrm>
            <a:off x="9486785" y="1428751"/>
            <a:ext cx="938001" cy="151636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0411C0A8-369A-49F9-8E38-5EE4DB84472B}"/>
              </a:ext>
            </a:extLst>
          </p:cNvPr>
          <p:cNvCxnSpPr>
            <a:cxnSpLocks/>
            <a:stCxn id="93" idx="0"/>
            <a:endCxn id="87" idx="2"/>
          </p:cNvCxnSpPr>
          <p:nvPr/>
        </p:nvCxnSpPr>
        <p:spPr>
          <a:xfrm flipH="1" flipV="1">
            <a:off x="9482901" y="2945113"/>
            <a:ext cx="16925" cy="14552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B83C1CB1-3A31-4A49-BE6F-AAF4F007A84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3647409" y="2945113"/>
            <a:ext cx="1" cy="264850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587CB2CF-AB80-471A-AC19-E650714F8107}"/>
              </a:ext>
            </a:extLst>
          </p:cNvPr>
          <p:cNvSpPr txBox="1"/>
          <p:nvPr/>
        </p:nvSpPr>
        <p:spPr>
          <a:xfrm>
            <a:off x="4860990" y="1133841"/>
            <a:ext cx="29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Short Time Fourier Transform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18" name="Tim_Henson_VS_Ichika_Nito">
            <a:hlinkClick r:id="" action="ppaction://media"/>
            <a:extLst>
              <a:ext uri="{FF2B5EF4-FFF2-40B4-BE49-F238E27FC236}">
                <a16:creationId xmlns:a16="http://schemas.microsoft.com/office/drawing/2014/main" id="{8BFF33D3-E75F-4185-A66A-57F86E8E69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74442" y="2613678"/>
            <a:ext cx="609600" cy="609600"/>
          </a:xfrm>
          <a:prstGeom prst="rect">
            <a:avLst/>
          </a:prstGeom>
        </p:spPr>
      </p:pic>
      <p:pic>
        <p:nvPicPr>
          <p:cNvPr id="119" name="audioFile">
            <a:hlinkClick r:id="" action="ppaction://media"/>
            <a:extLst>
              <a:ext uri="{FF2B5EF4-FFF2-40B4-BE49-F238E27FC236}">
                <a16:creationId xmlns:a16="http://schemas.microsoft.com/office/drawing/2014/main" id="{1CF0D3FE-A2EC-41D4-8949-53A5C17AC2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828939" y="26992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1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25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125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字方塊 40">
            <a:extLst>
              <a:ext uri="{FF2B5EF4-FFF2-40B4-BE49-F238E27FC236}">
                <a16:creationId xmlns:a16="http://schemas.microsoft.com/office/drawing/2014/main" id="{1B9FDA30-758F-42AE-AAE0-64B48479C813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5BBEA-EBDE-470E-8D92-91B7A59CF469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9C45464-5C1E-47F9-8797-A17D1B18CF14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4216890" y="936405"/>
            <a:ext cx="1447137" cy="755831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4218168" y="2447614"/>
            <a:ext cx="1447137" cy="755373"/>
            <a:chOff x="2751150" y="771276"/>
            <a:chExt cx="1709531" cy="747422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4218168" y="3935433"/>
            <a:ext cx="1447137" cy="755373"/>
            <a:chOff x="2751150" y="771276"/>
            <a:chExt cx="1709531" cy="747422"/>
          </a:xfrm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4158532" y="5446643"/>
            <a:ext cx="1447137" cy="755373"/>
            <a:chOff x="2751150" y="771276"/>
            <a:chExt cx="1709531" cy="747422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AE1D73F-4078-4BCD-84EB-154C272A275F}"/>
              </a:ext>
            </a:extLst>
          </p:cNvPr>
          <p:cNvSpPr/>
          <p:nvPr/>
        </p:nvSpPr>
        <p:spPr>
          <a:xfrm>
            <a:off x="6249725" y="335943"/>
            <a:ext cx="347646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FB0E6D-5347-4F36-AE25-DDFA274DA61A}"/>
              </a:ext>
            </a:extLst>
          </p:cNvPr>
          <p:cNvSpPr/>
          <p:nvPr/>
        </p:nvSpPr>
        <p:spPr>
          <a:xfrm>
            <a:off x="2465809" y="252588"/>
            <a:ext cx="163887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642E71-2488-4AC1-9AB6-75DA811E2BBD}"/>
              </a:ext>
            </a:extLst>
          </p:cNvPr>
          <p:cNvSpPr txBox="1"/>
          <p:nvPr/>
        </p:nvSpPr>
        <p:spPr>
          <a:xfrm>
            <a:off x="3388532" y="655983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D15DF28-D245-4FCF-90B7-6A564702008B}"/>
              </a:ext>
            </a:extLst>
          </p:cNvPr>
          <p:cNvSpPr txBox="1"/>
          <p:nvPr/>
        </p:nvSpPr>
        <p:spPr>
          <a:xfrm>
            <a:off x="3388532" y="152306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2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10B365C-3882-412F-9758-6C28BB42F162}"/>
              </a:ext>
            </a:extLst>
          </p:cNvPr>
          <p:cNvSpPr txBox="1"/>
          <p:nvPr/>
        </p:nvSpPr>
        <p:spPr>
          <a:xfrm>
            <a:off x="3314214" y="225862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E7EC16-1D91-4C41-9368-F38DF1C2572A}"/>
              </a:ext>
            </a:extLst>
          </p:cNvPr>
          <p:cNvSpPr txBox="1"/>
          <p:nvPr/>
        </p:nvSpPr>
        <p:spPr>
          <a:xfrm>
            <a:off x="3314214" y="312419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DAB8A58-FE39-4F80-964B-F7A405513924}"/>
              </a:ext>
            </a:extLst>
          </p:cNvPr>
          <p:cNvSpPr txBox="1"/>
          <p:nvPr/>
        </p:nvSpPr>
        <p:spPr>
          <a:xfrm>
            <a:off x="3388532" y="368487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356F2E7-7E55-4139-AF6A-B039113A85DB}"/>
              </a:ext>
            </a:extLst>
          </p:cNvPr>
          <p:cNvSpPr txBox="1"/>
          <p:nvPr/>
        </p:nvSpPr>
        <p:spPr>
          <a:xfrm>
            <a:off x="3388532" y="455194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A02CBB5-7D83-4D86-A2AD-CFD57827C6AB}"/>
              </a:ext>
            </a:extLst>
          </p:cNvPr>
          <p:cNvSpPr txBox="1"/>
          <p:nvPr/>
        </p:nvSpPr>
        <p:spPr>
          <a:xfrm>
            <a:off x="3388532" y="5126545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C5463A9-84AE-4929-A6C7-B42EEA91747D}"/>
              </a:ext>
            </a:extLst>
          </p:cNvPr>
          <p:cNvSpPr txBox="1"/>
          <p:nvPr/>
        </p:nvSpPr>
        <p:spPr>
          <a:xfrm>
            <a:off x="3388532" y="5993622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2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DEB5057-DBA6-47AC-B6AF-3D19A1DAF546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838E1828-3E6F-49B3-B769-A3DBEF403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01" y="595657"/>
            <a:ext cx="5149014" cy="945072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08E91A3E-A662-4036-B547-27C3CDA75676}"/>
              </a:ext>
            </a:extLst>
          </p:cNvPr>
          <p:cNvSpPr txBox="1"/>
          <p:nvPr/>
        </p:nvSpPr>
        <p:spPr>
          <a:xfrm>
            <a:off x="6554883" y="226325"/>
            <a:ext cx="16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 = 2^(stage)=4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2E54A27-0691-4D5C-8B39-51293EFB263B}"/>
              </a:ext>
            </a:extLst>
          </p:cNvPr>
          <p:cNvSpPr txBox="1"/>
          <p:nvPr/>
        </p:nvSpPr>
        <p:spPr>
          <a:xfrm>
            <a:off x="2746545" y="27295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2E3E50A-CAFB-4D28-8C4C-E42B637884CE}"/>
              </a:ext>
            </a:extLst>
          </p:cNvPr>
          <p:cNvSpPr txBox="1"/>
          <p:nvPr/>
        </p:nvSpPr>
        <p:spPr>
          <a:xfrm>
            <a:off x="2749738" y="68056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2043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6228570" y="578597"/>
            <a:ext cx="1447137" cy="151749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6255493" y="973705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6255493" y="1317139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6255492" y="1694823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4A9B9B0-E881-4084-ABE3-E922EA5CEAEF}"/>
              </a:ext>
            </a:extLst>
          </p:cNvPr>
          <p:cNvSpPr/>
          <p:nvPr/>
        </p:nvSpPr>
        <p:spPr>
          <a:xfrm>
            <a:off x="8293211" y="335943"/>
            <a:ext cx="139329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9" y="252588"/>
            <a:ext cx="373583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5321661" y="35239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5321661" y="78903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356B365-9273-4044-8DED-FC12A81E8D3E}"/>
              </a:ext>
            </a:extLst>
          </p:cNvPr>
          <p:cNvSpPr txBox="1"/>
          <p:nvPr/>
        </p:nvSpPr>
        <p:spPr>
          <a:xfrm>
            <a:off x="5321661" y="115267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E002A5F-8585-40E2-91FD-193C78989259}"/>
              </a:ext>
            </a:extLst>
          </p:cNvPr>
          <p:cNvSpPr txBox="1"/>
          <p:nvPr/>
        </p:nvSpPr>
        <p:spPr>
          <a:xfrm>
            <a:off x="5321661" y="151015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926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6228570" y="3576238"/>
            <a:ext cx="1447137" cy="151749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6255493" y="3971346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6255493" y="4314780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6255492" y="4692464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7FF73049-707A-46F0-ADB8-B439B7661CFE}"/>
              </a:ext>
            </a:extLst>
          </p:cNvPr>
          <p:cNvSpPr/>
          <p:nvPr/>
        </p:nvSpPr>
        <p:spPr>
          <a:xfrm>
            <a:off x="8293211" y="335943"/>
            <a:ext cx="139329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E42CBB0-6D89-403E-A639-1399D5CFC4F6}"/>
              </a:ext>
            </a:extLst>
          </p:cNvPr>
          <p:cNvSpPr/>
          <p:nvPr/>
        </p:nvSpPr>
        <p:spPr>
          <a:xfrm>
            <a:off x="2465809" y="252588"/>
            <a:ext cx="373583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552678-777D-46DE-8487-A17E169A3650}"/>
              </a:ext>
            </a:extLst>
          </p:cNvPr>
          <p:cNvSpPr txBox="1"/>
          <p:nvPr/>
        </p:nvSpPr>
        <p:spPr>
          <a:xfrm>
            <a:off x="5321661" y="342900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CCCA77-F4E9-468D-8550-CCBAD06FA00C}"/>
              </a:ext>
            </a:extLst>
          </p:cNvPr>
          <p:cNvSpPr txBox="1"/>
          <p:nvPr/>
        </p:nvSpPr>
        <p:spPr>
          <a:xfrm>
            <a:off x="5321661" y="3865642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B83187D-262B-4930-8874-547BC585C692}"/>
              </a:ext>
            </a:extLst>
          </p:cNvPr>
          <p:cNvSpPr txBox="1"/>
          <p:nvPr/>
        </p:nvSpPr>
        <p:spPr>
          <a:xfrm>
            <a:off x="5321661" y="4229282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7AB7049-533F-4A2C-86D5-776021D1F14D}"/>
              </a:ext>
            </a:extLst>
          </p:cNvPr>
          <p:cNvSpPr txBox="1"/>
          <p:nvPr/>
        </p:nvSpPr>
        <p:spPr>
          <a:xfrm>
            <a:off x="5321661" y="458676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4839D33-BB57-44F7-BEAD-FA52BAB21929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AF83ACE-F416-4F82-A986-DD8225BF4314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445EAAA-7BF2-419E-A352-F8FE42C88438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EBCB49-9F20-456F-97BD-960250A29EE3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5873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8343617" y="562694"/>
            <a:ext cx="1447137" cy="3038045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8370540" y="957802"/>
            <a:ext cx="1447137" cy="3036203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8370540" y="1301236"/>
            <a:ext cx="1447137" cy="3036203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8370539" y="1678920"/>
            <a:ext cx="1447137" cy="3036203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BC300D87-FDCD-43F1-86AA-56B4E20B84E1}"/>
              </a:ext>
            </a:extLst>
          </p:cNvPr>
          <p:cNvSpPr/>
          <p:nvPr/>
        </p:nvSpPr>
        <p:spPr>
          <a:xfrm>
            <a:off x="2465809" y="252588"/>
            <a:ext cx="544574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361BF06-7BC8-4011-AF36-199374CFEA98}"/>
              </a:ext>
            </a:extLst>
          </p:cNvPr>
          <p:cNvSpPr txBox="1"/>
          <p:nvPr/>
        </p:nvSpPr>
        <p:spPr>
          <a:xfrm>
            <a:off x="7261046" y="33649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3DF9939-931E-4DB9-84F9-1FE500C6C5FB}"/>
              </a:ext>
            </a:extLst>
          </p:cNvPr>
          <p:cNvSpPr txBox="1"/>
          <p:nvPr/>
        </p:nvSpPr>
        <p:spPr>
          <a:xfrm>
            <a:off x="7261046" y="77313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B18F5B3-8BFE-40BC-9056-57FE8DC05AA8}"/>
              </a:ext>
            </a:extLst>
          </p:cNvPr>
          <p:cNvSpPr txBox="1"/>
          <p:nvPr/>
        </p:nvSpPr>
        <p:spPr>
          <a:xfrm>
            <a:off x="7261046" y="113677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E424169-B322-4343-AF0F-789039C8ED1C}"/>
              </a:ext>
            </a:extLst>
          </p:cNvPr>
          <p:cNvSpPr txBox="1"/>
          <p:nvPr/>
        </p:nvSpPr>
        <p:spPr>
          <a:xfrm>
            <a:off x="7261046" y="149425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759D9DF-71ED-4AE7-AC29-9B224A6F85FF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E6CF238-5E73-4DC9-B0C1-D8CC2063C9AE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041D61C-93C9-420A-A73A-78A8ABA70AF5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77FCE9C-E42C-49A8-AD0C-629F009BEB87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8868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8343617" y="2049588"/>
            <a:ext cx="1447137" cy="3038045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8370541" y="2444696"/>
            <a:ext cx="1393290" cy="3071224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8370540" y="2788130"/>
            <a:ext cx="1366367" cy="3080528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8370540" y="3165814"/>
            <a:ext cx="1366368" cy="3071229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44A7471C-4A13-4C08-9F92-59DFBAF8E4EE}"/>
              </a:ext>
            </a:extLst>
          </p:cNvPr>
          <p:cNvSpPr/>
          <p:nvPr/>
        </p:nvSpPr>
        <p:spPr>
          <a:xfrm>
            <a:off x="2465809" y="252588"/>
            <a:ext cx="5437788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2D9B6AE-7B19-4A62-898F-8D24062DF48F}"/>
              </a:ext>
            </a:extLst>
          </p:cNvPr>
          <p:cNvSpPr txBox="1"/>
          <p:nvPr/>
        </p:nvSpPr>
        <p:spPr>
          <a:xfrm>
            <a:off x="7409786" y="1823388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BED2FD5-5C94-487F-97DC-DC5FB9468E26}"/>
              </a:ext>
            </a:extLst>
          </p:cNvPr>
          <p:cNvSpPr txBox="1"/>
          <p:nvPr/>
        </p:nvSpPr>
        <p:spPr>
          <a:xfrm>
            <a:off x="7409786" y="226003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0D676F1-4F95-46AA-89A3-859A559C6D2E}"/>
              </a:ext>
            </a:extLst>
          </p:cNvPr>
          <p:cNvSpPr txBox="1"/>
          <p:nvPr/>
        </p:nvSpPr>
        <p:spPr>
          <a:xfrm>
            <a:off x="7409786" y="262367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150B85F-405D-45B3-8824-4D68F71496FE}"/>
              </a:ext>
            </a:extLst>
          </p:cNvPr>
          <p:cNvSpPr txBox="1"/>
          <p:nvPr/>
        </p:nvSpPr>
        <p:spPr>
          <a:xfrm>
            <a:off x="7409786" y="2981148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19234C5-4637-49DE-B64B-BD39393FF46E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C6D0CE-DF0D-4A9C-BD31-1F2905FEB0DD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4ECD779-3326-4074-86FC-710D8C9A75E1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B253615-D836-4D7D-B621-4D3CAC5C49BF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4714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87BBD8-8948-495D-9CD7-2ED596CD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8BDF104-6D4C-44A0-B961-5D01E1B1D87D}"/>
              </a:ext>
            </a:extLst>
          </p:cNvPr>
          <p:cNvSpPr/>
          <p:nvPr/>
        </p:nvSpPr>
        <p:spPr>
          <a:xfrm>
            <a:off x="1908314" y="238540"/>
            <a:ext cx="2679590" cy="61861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1D2476-DC07-4E78-B4A3-7CEF2BF75361}"/>
              </a:ext>
            </a:extLst>
          </p:cNvPr>
          <p:cNvSpPr/>
          <p:nvPr/>
        </p:nvSpPr>
        <p:spPr>
          <a:xfrm>
            <a:off x="6941490" y="238540"/>
            <a:ext cx="2878372" cy="61861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BC63A3E-7D71-4443-A15A-4547606928F3}"/>
              </a:ext>
            </a:extLst>
          </p:cNvPr>
          <p:cNvGrpSpPr/>
          <p:nvPr/>
        </p:nvGrpSpPr>
        <p:grpSpPr>
          <a:xfrm>
            <a:off x="5041126" y="771273"/>
            <a:ext cx="1709531" cy="1494843"/>
            <a:chOff x="2751150" y="771276"/>
            <a:chExt cx="1709531" cy="747422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F2B5DAE5-2BBB-4936-873C-953F0A07044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2CFB14BF-C448-4D8E-9C31-B38E644BE80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3056794-B473-4F32-BBF6-D083DF17E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F1194676-4590-4F01-96B1-C5D3A9717C2A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54A0969-5913-4097-8451-747D9ABA04EA}"/>
              </a:ext>
            </a:extLst>
          </p:cNvPr>
          <p:cNvGrpSpPr/>
          <p:nvPr/>
        </p:nvGrpSpPr>
        <p:grpSpPr>
          <a:xfrm>
            <a:off x="5041126" y="1518693"/>
            <a:ext cx="1709531" cy="1486897"/>
            <a:chOff x="2751150" y="771276"/>
            <a:chExt cx="1709531" cy="747422"/>
          </a:xfrm>
        </p:grpSpPr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49B2200-E9DD-49B1-8C89-4921874B2719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39E23AC9-3D72-4333-88C6-AC23A9D8021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712FB13-F356-468E-804A-16FB8ED0B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3D6177A1-50AC-4477-A5D8-35CBDAA6C115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B12B4B-DCA2-4FF6-B8D0-D0699DD9E11F}"/>
              </a:ext>
            </a:extLst>
          </p:cNvPr>
          <p:cNvSpPr txBox="1"/>
          <p:nvPr/>
        </p:nvSpPr>
        <p:spPr>
          <a:xfrm>
            <a:off x="4496965" y="43334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1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507AB5-178F-4767-A4B1-A7BFD509F869}"/>
              </a:ext>
            </a:extLst>
          </p:cNvPr>
          <p:cNvSpPr txBox="1"/>
          <p:nvPr/>
        </p:nvSpPr>
        <p:spPr>
          <a:xfrm>
            <a:off x="4496965" y="190690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2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09C31F2-4A43-421F-9ECC-C8D15536745D}"/>
              </a:ext>
            </a:extLst>
          </p:cNvPr>
          <p:cNvSpPr txBox="1"/>
          <p:nvPr/>
        </p:nvSpPr>
        <p:spPr>
          <a:xfrm>
            <a:off x="4519383" y="122018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55F3B3-E782-4C77-BA39-C6B53C400208}"/>
              </a:ext>
            </a:extLst>
          </p:cNvPr>
          <p:cNvSpPr txBox="1"/>
          <p:nvPr/>
        </p:nvSpPr>
        <p:spPr>
          <a:xfrm>
            <a:off x="4519383" y="2622685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584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87BBD8-8948-495D-9CD7-2ED596CD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8BDF104-6D4C-44A0-B961-5D01E1B1D87D}"/>
              </a:ext>
            </a:extLst>
          </p:cNvPr>
          <p:cNvSpPr/>
          <p:nvPr/>
        </p:nvSpPr>
        <p:spPr>
          <a:xfrm>
            <a:off x="1908314" y="238540"/>
            <a:ext cx="2679590" cy="61861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1D2476-DC07-4E78-B4A3-7CEF2BF75361}"/>
              </a:ext>
            </a:extLst>
          </p:cNvPr>
          <p:cNvSpPr/>
          <p:nvPr/>
        </p:nvSpPr>
        <p:spPr>
          <a:xfrm>
            <a:off x="6941490" y="238540"/>
            <a:ext cx="2878372" cy="61861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096BEF0-F2FC-4E2F-B487-CCC811F2B3AA}"/>
              </a:ext>
            </a:extLst>
          </p:cNvPr>
          <p:cNvGrpSpPr/>
          <p:nvPr/>
        </p:nvGrpSpPr>
        <p:grpSpPr>
          <a:xfrm>
            <a:off x="5041126" y="3741086"/>
            <a:ext cx="1709531" cy="1498807"/>
            <a:chOff x="2751150" y="771276"/>
            <a:chExt cx="1709531" cy="747422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00019033-D39B-4D1B-A741-9297A145DD8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40F738D-9BE8-471A-9111-3EFBB42ABB2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8A6A63A8-BE07-4CF0-A310-66D6406F3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59654729-B8CC-47C5-B4DF-834B8E55B6FE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107708E-2623-44FE-9274-C491F576F379}"/>
              </a:ext>
            </a:extLst>
          </p:cNvPr>
          <p:cNvGrpSpPr/>
          <p:nvPr/>
        </p:nvGrpSpPr>
        <p:grpSpPr>
          <a:xfrm>
            <a:off x="5104736" y="4476581"/>
            <a:ext cx="1645921" cy="1494829"/>
            <a:chOff x="2751150" y="771276"/>
            <a:chExt cx="1709531" cy="747422"/>
          </a:xfrm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0FEAB509-02F2-4ADA-9717-5C3248606DA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CE1EE061-9F38-4E96-9B5F-4A1C186D0CDA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5AFEC88-3209-47DD-8F7A-D06AC71A7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40B638B-3C24-4C83-AD92-F4300F58754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6C3B3E6-E712-499E-90CC-345226074E6B}"/>
              </a:ext>
            </a:extLst>
          </p:cNvPr>
          <p:cNvSpPr txBox="1"/>
          <p:nvPr/>
        </p:nvSpPr>
        <p:spPr>
          <a:xfrm>
            <a:off x="4496965" y="332970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1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C75282-C95B-44D2-B3EF-E0442B33FC4D}"/>
              </a:ext>
            </a:extLst>
          </p:cNvPr>
          <p:cNvSpPr txBox="1"/>
          <p:nvPr/>
        </p:nvSpPr>
        <p:spPr>
          <a:xfrm>
            <a:off x="4496965" y="4803263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2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1D2979-5BA9-4DD0-9986-913701DB1744}"/>
              </a:ext>
            </a:extLst>
          </p:cNvPr>
          <p:cNvSpPr txBox="1"/>
          <p:nvPr/>
        </p:nvSpPr>
        <p:spPr>
          <a:xfrm>
            <a:off x="4519383" y="411654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D59A15-D24C-4F1E-876D-6ED69D3CEB3F}"/>
              </a:ext>
            </a:extLst>
          </p:cNvPr>
          <p:cNvSpPr txBox="1"/>
          <p:nvPr/>
        </p:nvSpPr>
        <p:spPr>
          <a:xfrm>
            <a:off x="4519383" y="551903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4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6228570" y="578597"/>
            <a:ext cx="1447137" cy="151749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6255493" y="973705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4A9B9B0-E881-4084-ABE3-E922EA5CEAEF}"/>
              </a:ext>
            </a:extLst>
          </p:cNvPr>
          <p:cNvSpPr/>
          <p:nvPr/>
        </p:nvSpPr>
        <p:spPr>
          <a:xfrm>
            <a:off x="8293210" y="335943"/>
            <a:ext cx="1447137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9" y="252588"/>
            <a:ext cx="373583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5321661" y="35239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5321661" y="78903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7248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6228570" y="1272659"/>
            <a:ext cx="1447137" cy="151749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6255493" y="1667767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4A9B9B0-E881-4084-ABE3-E922EA5CEAEF}"/>
              </a:ext>
            </a:extLst>
          </p:cNvPr>
          <p:cNvSpPr/>
          <p:nvPr/>
        </p:nvSpPr>
        <p:spPr>
          <a:xfrm>
            <a:off x="8293211" y="335943"/>
            <a:ext cx="139329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9" y="252588"/>
            <a:ext cx="373583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5321661" y="104645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5321661" y="148310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998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6228570" y="1272659"/>
            <a:ext cx="1447137" cy="151749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6255493" y="1667767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4A9B9B0-E881-4084-ABE3-E922EA5CEAEF}"/>
              </a:ext>
            </a:extLst>
          </p:cNvPr>
          <p:cNvSpPr/>
          <p:nvPr/>
        </p:nvSpPr>
        <p:spPr>
          <a:xfrm>
            <a:off x="8293211" y="335943"/>
            <a:ext cx="139329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9" y="252588"/>
            <a:ext cx="373583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5321661" y="104645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5321661" y="148310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01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E582293A-8167-457A-897D-D142F1D1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48" y="4602455"/>
            <a:ext cx="5973009" cy="18862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FC11511-FE6A-4696-A7B9-A7691FB1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Fast Fourier Transform</a:t>
            </a:r>
            <a:r>
              <a:rPr lang="zh-TW" altLang="en-US" dirty="0"/>
              <a:t> </a:t>
            </a:r>
            <a:r>
              <a:rPr lang="en-US" altLang="zh-TW" sz="2800" dirty="0"/>
              <a:t>(Cooley–Tukey FFT algorithm)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D902848-F42C-414D-B668-D5857FBAF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1800" b="1" dirty="0"/>
                  <a:t>DFT: </a:t>
                </a:r>
                <a14:m>
                  <m:oMath xmlns:m="http://schemas.openxmlformats.org/officeDocument/2006/math">
                    <m:r>
                      <a:rPr lang="en-US" altLang="zh-TW" sz="1800" b="1" i="0" smtClean="0">
                        <a:latin typeface="Cambria Math" panose="02040503050406030204" pitchFamily="18" charset="0"/>
                      </a:rPr>
                      <m:t>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TW" sz="18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8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sSup>
                          <m:sSupPr>
                            <m:ctrlP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f>
                              <m:fPr>
                                <m:ctrlP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zh-TW" altLang="en-US" sz="1800" b="1" i="1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num>
                              <m:den>
                                <m: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den>
                            </m:f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TW" sz="1800" dirty="0"/>
                  <a:t> = …=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>
                          <m:f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[2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sSubSup>
                          <m:sSubSup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𝑘𝑟</m:t>
                            </m:r>
                          </m:sup>
                        </m:sSubSup>
                      </m:e>
                    </m:nary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nary>
                      <m:naryPr>
                        <m:chr m:val="∑"/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>
                          <m:f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[2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+1]</m:t>
                        </m:r>
                        <m:sSubSup>
                          <m:sSubSup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𝑘𝑟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TW" sz="1800" dirty="0"/>
                  <a:t>               </a:t>
                </a:r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endParaRPr lang="en-US" altLang="zh-TW" sz="1800" b="0" i="0" dirty="0">
                  <a:latin typeface="Cambria Math" panose="02040503050406030204" pitchFamily="18" charset="0"/>
                </a:endParaRPr>
              </a:p>
              <a:p>
                <a:endParaRPr lang="en-US" altLang="zh-TW" sz="18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800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800" dirty="0"/>
                  <a:t> : sum of 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800" dirty="0"/>
                  <a:t> points DFTs, </a:t>
                </a:r>
              </a:p>
              <a:p>
                <a:pPr lvl="1"/>
                <a:r>
                  <a:rPr lang="en-US" altLang="zh-TW" sz="1400" dirty="0"/>
                  <a:t>where W indicates twiddle factors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(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旋轉因子</a:t>
                </a:r>
                <a:r>
                  <a:rPr lang="en-US" altLang="zh-TW" sz="1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1400" b="1" i="1" dirty="0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altLang="zh-TW" sz="1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1400" dirty="0"/>
                  <a:t> for direct DFT vs. </a:t>
                </a:r>
                <a14:m>
                  <m:oMath xmlns:m="http://schemas.openxmlformats.org/officeDocument/2006/math">
                    <m:r>
                      <a:rPr lang="en-US" altLang="zh-TW" sz="1400" b="1" i="1" dirty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TW" sz="1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  <m:func>
                          <m:funcPr>
                            <m:ctrlPr>
                              <a:rPr lang="en-US" altLang="zh-TW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sz="1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0" dirty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en-US" altLang="zh-TW" sz="1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sz="1400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1400" dirty="0"/>
                  <a:t> for FFT</a:t>
                </a:r>
              </a:p>
              <a:p>
                <a:pPr marL="0" indent="0">
                  <a:buNone/>
                </a:pPr>
                <a:endParaRPr lang="en-US" altLang="zh-TW" sz="1800" dirty="0"/>
              </a:p>
              <a:p>
                <a:r>
                  <a:rPr lang="en-US" altLang="zh-TW" sz="1800" dirty="0"/>
                  <a:t>Butterfly computation</a:t>
                </a:r>
              </a:p>
              <a:p>
                <a:endParaRPr lang="en-US" altLang="zh-TW" sz="20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D902848-F42C-414D-B668-D5857FBAF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712C1C6D-CFB4-4819-B92C-D74BB9063666}"/>
              </a:ext>
            </a:extLst>
          </p:cNvPr>
          <p:cNvSpPr txBox="1"/>
          <p:nvPr/>
        </p:nvSpPr>
        <p:spPr>
          <a:xfrm>
            <a:off x="2111861" y="6488668"/>
            <a:ext cx="1104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Reference: </a:t>
            </a:r>
            <a:r>
              <a:rPr lang="en-US" altLang="zh-TW" dirty="0">
                <a:hlinkClick r:id="rId5"/>
              </a:rPr>
              <a:t>(688) The Fast Fourier Transform Algorithm – YouTube</a:t>
            </a:r>
            <a:r>
              <a:rPr lang="en-US" altLang="zh-TW" dirty="0"/>
              <a:t>, </a:t>
            </a:r>
            <a:r>
              <a:rPr lang="en-US" altLang="zh-TW" dirty="0">
                <a:hlinkClick r:id="rId6"/>
              </a:rPr>
              <a:t>Fast Fourier Transform (FFT) (ntu.edu.tw)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843639-D749-44FD-AD07-D4BCFBA62194}"/>
              </a:ext>
            </a:extLst>
          </p:cNvPr>
          <p:cNvCxnSpPr>
            <a:cxnSpLocks/>
          </p:cNvCxnSpPr>
          <p:nvPr/>
        </p:nvCxnSpPr>
        <p:spPr>
          <a:xfrm>
            <a:off x="4515512" y="2399044"/>
            <a:ext cx="1745582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6CA4CBA-50D1-43BE-93A0-3FC2B6EC36FF}"/>
              </a:ext>
            </a:extLst>
          </p:cNvPr>
          <p:cNvCxnSpPr>
            <a:cxnSpLocks/>
          </p:cNvCxnSpPr>
          <p:nvPr/>
        </p:nvCxnSpPr>
        <p:spPr>
          <a:xfrm>
            <a:off x="6725976" y="2399044"/>
            <a:ext cx="19242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3240CB5-4A1C-47E4-9771-24958AAD62C0}"/>
                  </a:ext>
                </a:extLst>
              </p:cNvPr>
              <p:cNvSpPr txBox="1"/>
              <p:nvPr/>
            </p:nvSpPr>
            <p:spPr>
              <a:xfrm>
                <a:off x="4371782" y="2402807"/>
                <a:ext cx="2478764" cy="353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200" dirty="0"/>
                  <a:t> DFT of even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3240CB5-4A1C-47E4-9771-24958AAD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82" y="2402807"/>
                <a:ext cx="2478764" cy="353623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C74356B-04E9-4523-B0E4-7CC9CB71C835}"/>
                  </a:ext>
                </a:extLst>
              </p:cNvPr>
              <p:cNvSpPr txBox="1"/>
              <p:nvPr/>
            </p:nvSpPr>
            <p:spPr>
              <a:xfrm>
                <a:off x="6705627" y="2427734"/>
                <a:ext cx="2043765" cy="353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200" dirty="0"/>
                  <a:t> DFT of odd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12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200" dirty="0"/>
                  <a:t> 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C74356B-04E9-4523-B0E4-7CC9CB71C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27" y="2427734"/>
                <a:ext cx="2043765" cy="353623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37187C18-4ED5-4BBC-99C8-2999FFBD4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557" y="3000840"/>
            <a:ext cx="3962351" cy="33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36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6228570" y="3564168"/>
            <a:ext cx="1447137" cy="151749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6255493" y="3959276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4A9B9B0-E881-4084-ABE3-E922EA5CEAEF}"/>
              </a:ext>
            </a:extLst>
          </p:cNvPr>
          <p:cNvSpPr/>
          <p:nvPr/>
        </p:nvSpPr>
        <p:spPr>
          <a:xfrm>
            <a:off x="8293211" y="335943"/>
            <a:ext cx="139329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9" y="252588"/>
            <a:ext cx="373583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5321661" y="3337968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5321661" y="377461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89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6228570" y="4302299"/>
            <a:ext cx="1447137" cy="151749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6255493" y="4697407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4A9B9B0-E881-4084-ABE3-E922EA5CEAEF}"/>
              </a:ext>
            </a:extLst>
          </p:cNvPr>
          <p:cNvSpPr/>
          <p:nvPr/>
        </p:nvSpPr>
        <p:spPr>
          <a:xfrm>
            <a:off x="8293211" y="335943"/>
            <a:ext cx="139329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9" y="252588"/>
            <a:ext cx="373583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5321661" y="407609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5321661" y="451274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269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8323122" y="595657"/>
            <a:ext cx="1447137" cy="2977112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8350045" y="990765"/>
            <a:ext cx="1447137" cy="297530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8" y="252588"/>
            <a:ext cx="5672413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7372145" y="36945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7372145" y="80609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382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8323122" y="1300479"/>
            <a:ext cx="1447137" cy="2977112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8350045" y="1695587"/>
            <a:ext cx="1447137" cy="297530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8" y="252588"/>
            <a:ext cx="5672413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7372145" y="107427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7372145" y="151092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3591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8323122" y="2028427"/>
            <a:ext cx="1447137" cy="2977112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8350045" y="2423535"/>
            <a:ext cx="1447137" cy="297530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8" y="252588"/>
            <a:ext cx="5672413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7372145" y="180222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7372145" y="223886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4086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8323122" y="2832081"/>
            <a:ext cx="1447137" cy="2977112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8350045" y="3227189"/>
            <a:ext cx="1447137" cy="297530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8" y="252588"/>
            <a:ext cx="5672413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7372145" y="260588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7372145" y="3042523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7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2528514" y="584420"/>
            <a:ext cx="993913" cy="357808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2528514" y="2095171"/>
            <a:ext cx="1113184" cy="357808"/>
            <a:chOff x="2751150" y="771276"/>
            <a:chExt cx="1709531" cy="747422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2528514" y="3582990"/>
            <a:ext cx="1113184" cy="357808"/>
            <a:chOff x="2751150" y="771276"/>
            <a:chExt cx="1709531" cy="747422"/>
          </a:xfrm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2468878" y="5094200"/>
            <a:ext cx="1113184" cy="357808"/>
            <a:chOff x="2751150" y="771276"/>
            <a:chExt cx="1709531" cy="747422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61D0456A-5BDC-4058-B25C-E904D31DC57D}"/>
              </a:ext>
            </a:extLst>
          </p:cNvPr>
          <p:cNvSpPr/>
          <p:nvPr/>
        </p:nvSpPr>
        <p:spPr>
          <a:xfrm>
            <a:off x="4222143" y="335943"/>
            <a:ext cx="550098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6D81A7-6908-42E9-824E-6415150A516C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D8CE8BC-C056-42B2-97BE-AB7276A0C716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B3FEF6D-1BA6-47D4-BA79-06F26D0126E6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D85B69B-1455-4606-86A6-02D513660EE2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C886734-93B5-47B3-B572-B8CAED91695A}"/>
              </a:ext>
            </a:extLst>
          </p:cNvPr>
          <p:cNvSpPr txBox="1"/>
          <p:nvPr/>
        </p:nvSpPr>
        <p:spPr>
          <a:xfrm>
            <a:off x="1842800" y="24981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52C56E2-FA5B-4B09-8524-94540FBA00BA}"/>
              </a:ext>
            </a:extLst>
          </p:cNvPr>
          <p:cNvSpPr txBox="1"/>
          <p:nvPr/>
        </p:nvSpPr>
        <p:spPr>
          <a:xfrm>
            <a:off x="1842800" y="66012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2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D2A4AD2-848B-4C27-BD6D-90ED6805FD38}"/>
              </a:ext>
            </a:extLst>
          </p:cNvPr>
          <p:cNvSpPr txBox="1"/>
          <p:nvPr/>
        </p:nvSpPr>
        <p:spPr>
          <a:xfrm>
            <a:off x="1768482" y="185245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C596270-1963-4780-B633-74A85A058ECC}"/>
              </a:ext>
            </a:extLst>
          </p:cNvPr>
          <p:cNvSpPr txBox="1"/>
          <p:nvPr/>
        </p:nvSpPr>
        <p:spPr>
          <a:xfrm>
            <a:off x="1768482" y="226126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F7E3868-4C35-4B9B-B6B4-4AF7A500B337}"/>
              </a:ext>
            </a:extLst>
          </p:cNvPr>
          <p:cNvSpPr txBox="1"/>
          <p:nvPr/>
        </p:nvSpPr>
        <p:spPr>
          <a:xfrm>
            <a:off x="1842800" y="327870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936B8AC-3C60-4CEB-A903-5E613F815980}"/>
              </a:ext>
            </a:extLst>
          </p:cNvPr>
          <p:cNvSpPr txBox="1"/>
          <p:nvPr/>
        </p:nvSpPr>
        <p:spPr>
          <a:xfrm>
            <a:off x="1842800" y="368901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13F3A8E-465D-4BCF-BC5E-B1B3482D02E5}"/>
              </a:ext>
            </a:extLst>
          </p:cNvPr>
          <p:cNvSpPr txBox="1"/>
          <p:nvPr/>
        </p:nvSpPr>
        <p:spPr>
          <a:xfrm>
            <a:off x="1842800" y="472038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C1969C0-A76C-4FB7-9AB4-3D75C1B97BD2}"/>
              </a:ext>
            </a:extLst>
          </p:cNvPr>
          <p:cNvSpPr txBox="1"/>
          <p:nvPr/>
        </p:nvSpPr>
        <p:spPr>
          <a:xfrm>
            <a:off x="1842800" y="513068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2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93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2528514" y="1315940"/>
            <a:ext cx="993913" cy="357808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2528514" y="2826691"/>
            <a:ext cx="1113184" cy="357808"/>
            <a:chOff x="2751150" y="771276"/>
            <a:chExt cx="1709531" cy="747422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2528514" y="4314510"/>
            <a:ext cx="1113184" cy="357808"/>
            <a:chOff x="2751150" y="771276"/>
            <a:chExt cx="1709531" cy="747422"/>
          </a:xfrm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2468878" y="5825720"/>
            <a:ext cx="1113184" cy="357808"/>
            <a:chOff x="2751150" y="771276"/>
            <a:chExt cx="1709531" cy="747422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99DFA2B-33C2-4F86-A167-588D0169864B}"/>
              </a:ext>
            </a:extLst>
          </p:cNvPr>
          <p:cNvSpPr/>
          <p:nvPr/>
        </p:nvSpPr>
        <p:spPr>
          <a:xfrm>
            <a:off x="4222143" y="335943"/>
            <a:ext cx="550098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CFB0BEF-FA44-481A-B650-B7C644D37260}"/>
              </a:ext>
            </a:extLst>
          </p:cNvPr>
          <p:cNvSpPr txBox="1"/>
          <p:nvPr/>
        </p:nvSpPr>
        <p:spPr>
          <a:xfrm>
            <a:off x="1842800" y="988392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4CD8251-F741-40C7-8004-FCEAA235B4C8}"/>
              </a:ext>
            </a:extLst>
          </p:cNvPr>
          <p:cNvSpPr txBox="1"/>
          <p:nvPr/>
        </p:nvSpPr>
        <p:spPr>
          <a:xfrm>
            <a:off x="1842800" y="139869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2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EBF3A67-773E-4343-82B5-B56B75F36CBD}"/>
              </a:ext>
            </a:extLst>
          </p:cNvPr>
          <p:cNvSpPr txBox="1"/>
          <p:nvPr/>
        </p:nvSpPr>
        <p:spPr>
          <a:xfrm>
            <a:off x="1768482" y="259102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A06BB3C-3E52-47DB-B749-15BDDD4879BF}"/>
              </a:ext>
            </a:extLst>
          </p:cNvPr>
          <p:cNvSpPr txBox="1"/>
          <p:nvPr/>
        </p:nvSpPr>
        <p:spPr>
          <a:xfrm>
            <a:off x="1768482" y="2999833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B377395-E359-4372-9379-2EAB665FBFEE}"/>
              </a:ext>
            </a:extLst>
          </p:cNvPr>
          <p:cNvSpPr txBox="1"/>
          <p:nvPr/>
        </p:nvSpPr>
        <p:spPr>
          <a:xfrm>
            <a:off x="1842800" y="401727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E5B09B2-A8C2-4153-9A9F-11E351E6608E}"/>
              </a:ext>
            </a:extLst>
          </p:cNvPr>
          <p:cNvSpPr txBox="1"/>
          <p:nvPr/>
        </p:nvSpPr>
        <p:spPr>
          <a:xfrm>
            <a:off x="1842800" y="442758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34C757F-F8A9-48F2-B6C2-3606B92CE48E}"/>
              </a:ext>
            </a:extLst>
          </p:cNvPr>
          <p:cNvSpPr txBox="1"/>
          <p:nvPr/>
        </p:nvSpPr>
        <p:spPr>
          <a:xfrm>
            <a:off x="1842800" y="545895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F0BC5FA-D0F8-4062-84D3-14D2BEF8BFD9}"/>
              </a:ext>
            </a:extLst>
          </p:cNvPr>
          <p:cNvSpPr txBox="1"/>
          <p:nvPr/>
        </p:nvSpPr>
        <p:spPr>
          <a:xfrm>
            <a:off x="1842800" y="586925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2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9016BE-E685-4FAC-96CE-FE6E1B4EAFAD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5F02BB0-C227-4628-9477-CA0DE66D7A9D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2325E13-60B5-4DC2-9C9C-99011FFBBE64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B7DA277-738B-469E-B6B7-D4AD7CA6959B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0097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4216890" y="562694"/>
            <a:ext cx="1447137" cy="755831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4218168" y="2073903"/>
            <a:ext cx="1447137" cy="755373"/>
            <a:chOff x="2751150" y="771276"/>
            <a:chExt cx="1709531" cy="747422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4218168" y="3561722"/>
            <a:ext cx="1447137" cy="755373"/>
            <a:chOff x="2751150" y="771276"/>
            <a:chExt cx="1709531" cy="747422"/>
          </a:xfrm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4158532" y="5072932"/>
            <a:ext cx="1447137" cy="755373"/>
            <a:chOff x="2751150" y="771276"/>
            <a:chExt cx="1709531" cy="747422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0EE89058-FB53-4D9B-B19C-E8B4272E65F0}"/>
              </a:ext>
            </a:extLst>
          </p:cNvPr>
          <p:cNvSpPr/>
          <p:nvPr/>
        </p:nvSpPr>
        <p:spPr>
          <a:xfrm>
            <a:off x="6249725" y="335943"/>
            <a:ext cx="347646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E44CAC-CD3D-4FB9-A96C-03E99BAEF351}"/>
              </a:ext>
            </a:extLst>
          </p:cNvPr>
          <p:cNvSpPr/>
          <p:nvPr/>
        </p:nvSpPr>
        <p:spPr>
          <a:xfrm>
            <a:off x="2465809" y="252588"/>
            <a:ext cx="163887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CA2D9E8-3600-44A9-A943-5FFAD47D0CF2}"/>
              </a:ext>
            </a:extLst>
          </p:cNvPr>
          <p:cNvSpPr txBox="1"/>
          <p:nvPr/>
        </p:nvSpPr>
        <p:spPr>
          <a:xfrm>
            <a:off x="3388532" y="29808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26FBD05-832E-4C23-84E6-4095C005F3AD}"/>
              </a:ext>
            </a:extLst>
          </p:cNvPr>
          <p:cNvSpPr txBox="1"/>
          <p:nvPr/>
        </p:nvSpPr>
        <p:spPr>
          <a:xfrm>
            <a:off x="3388532" y="116516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2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62A9AD1-6128-44D3-ABD8-50D4900DD9EA}"/>
              </a:ext>
            </a:extLst>
          </p:cNvPr>
          <p:cNvSpPr txBox="1"/>
          <p:nvPr/>
        </p:nvSpPr>
        <p:spPr>
          <a:xfrm>
            <a:off x="3314214" y="190072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7373F7F-B5B7-4664-9D3D-863D9D33C73D}"/>
              </a:ext>
            </a:extLst>
          </p:cNvPr>
          <p:cNvSpPr txBox="1"/>
          <p:nvPr/>
        </p:nvSpPr>
        <p:spPr>
          <a:xfrm>
            <a:off x="3314214" y="276629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226F459-7FD9-495D-A66F-508C1980C493}"/>
              </a:ext>
            </a:extLst>
          </p:cNvPr>
          <p:cNvSpPr txBox="1"/>
          <p:nvPr/>
        </p:nvSpPr>
        <p:spPr>
          <a:xfrm>
            <a:off x="3388532" y="3326971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8AAF92B-FE43-471B-976D-98A155C655F0}"/>
              </a:ext>
            </a:extLst>
          </p:cNvPr>
          <p:cNvSpPr txBox="1"/>
          <p:nvPr/>
        </p:nvSpPr>
        <p:spPr>
          <a:xfrm>
            <a:off x="3388532" y="4194048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59BFC9-B401-4DB7-8A68-829A65CD6E4D}"/>
              </a:ext>
            </a:extLst>
          </p:cNvPr>
          <p:cNvSpPr txBox="1"/>
          <p:nvPr/>
        </p:nvSpPr>
        <p:spPr>
          <a:xfrm>
            <a:off x="3388532" y="476864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23E4426-A8BF-45FB-95DC-7EA7299E8C14}"/>
              </a:ext>
            </a:extLst>
          </p:cNvPr>
          <p:cNvSpPr txBox="1"/>
          <p:nvPr/>
        </p:nvSpPr>
        <p:spPr>
          <a:xfrm>
            <a:off x="3388532" y="5635723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2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81F119B-CA06-4543-87B4-48F7F2FF984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F3DE4AF-D748-4F85-9E54-F63002F7CB89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925B2E1-C0DA-4EC7-A76E-7BC9A4ACEDA7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2B3C0AB-BC0E-439D-8CE7-F6DD902F8046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498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4216890" y="936405"/>
            <a:ext cx="1447137" cy="755831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4218168" y="2447614"/>
            <a:ext cx="1447137" cy="755373"/>
            <a:chOff x="2751150" y="771276"/>
            <a:chExt cx="1709531" cy="747422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4218168" y="3935433"/>
            <a:ext cx="1447137" cy="755373"/>
            <a:chOff x="2751150" y="771276"/>
            <a:chExt cx="1709531" cy="747422"/>
          </a:xfrm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4158532" y="5446643"/>
            <a:ext cx="1447137" cy="755373"/>
            <a:chOff x="2751150" y="771276"/>
            <a:chExt cx="1709531" cy="747422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AE1D73F-4078-4BCD-84EB-154C272A275F}"/>
              </a:ext>
            </a:extLst>
          </p:cNvPr>
          <p:cNvSpPr/>
          <p:nvPr/>
        </p:nvSpPr>
        <p:spPr>
          <a:xfrm>
            <a:off x="6249725" y="335943"/>
            <a:ext cx="347646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FB0E6D-5347-4F36-AE25-DDFA274DA61A}"/>
              </a:ext>
            </a:extLst>
          </p:cNvPr>
          <p:cNvSpPr/>
          <p:nvPr/>
        </p:nvSpPr>
        <p:spPr>
          <a:xfrm>
            <a:off x="2465809" y="252588"/>
            <a:ext cx="163887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642E71-2488-4AC1-9AB6-75DA811E2BBD}"/>
              </a:ext>
            </a:extLst>
          </p:cNvPr>
          <p:cNvSpPr txBox="1"/>
          <p:nvPr/>
        </p:nvSpPr>
        <p:spPr>
          <a:xfrm>
            <a:off x="3388532" y="655983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D15DF28-D245-4FCF-90B7-6A564702008B}"/>
              </a:ext>
            </a:extLst>
          </p:cNvPr>
          <p:cNvSpPr txBox="1"/>
          <p:nvPr/>
        </p:nvSpPr>
        <p:spPr>
          <a:xfrm>
            <a:off x="3388532" y="152306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2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10B365C-3882-412F-9758-6C28BB42F162}"/>
              </a:ext>
            </a:extLst>
          </p:cNvPr>
          <p:cNvSpPr txBox="1"/>
          <p:nvPr/>
        </p:nvSpPr>
        <p:spPr>
          <a:xfrm>
            <a:off x="3314214" y="225862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E7EC16-1D91-4C41-9368-F38DF1C2572A}"/>
              </a:ext>
            </a:extLst>
          </p:cNvPr>
          <p:cNvSpPr txBox="1"/>
          <p:nvPr/>
        </p:nvSpPr>
        <p:spPr>
          <a:xfrm>
            <a:off x="3314214" y="312419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DAB8A58-FE39-4F80-964B-F7A405513924}"/>
              </a:ext>
            </a:extLst>
          </p:cNvPr>
          <p:cNvSpPr txBox="1"/>
          <p:nvPr/>
        </p:nvSpPr>
        <p:spPr>
          <a:xfrm>
            <a:off x="3388532" y="368487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356F2E7-7E55-4139-AF6A-B039113A85DB}"/>
              </a:ext>
            </a:extLst>
          </p:cNvPr>
          <p:cNvSpPr txBox="1"/>
          <p:nvPr/>
        </p:nvSpPr>
        <p:spPr>
          <a:xfrm>
            <a:off x="3388532" y="455194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A02CBB5-7D83-4D86-A2AD-CFD57827C6AB}"/>
              </a:ext>
            </a:extLst>
          </p:cNvPr>
          <p:cNvSpPr txBox="1"/>
          <p:nvPr/>
        </p:nvSpPr>
        <p:spPr>
          <a:xfrm>
            <a:off x="3388532" y="5126545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C5463A9-84AE-4929-A6C7-B42EEA91747D}"/>
              </a:ext>
            </a:extLst>
          </p:cNvPr>
          <p:cNvSpPr txBox="1"/>
          <p:nvPr/>
        </p:nvSpPr>
        <p:spPr>
          <a:xfrm>
            <a:off x="3388532" y="5993622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2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B9FDA30-758F-42AE-AAE0-64B48479C813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DEB5057-DBA6-47AC-B6AF-3D19A1DAF546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5BBEA-EBDE-470E-8D92-91B7A59CF469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9C45464-5C1E-47F9-8797-A17D1B18CF14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23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C1A18-D57C-4A6D-B963-8649D877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Parallel FFT</a:t>
            </a:r>
            <a:r>
              <a:rPr lang="zh-TW" altLang="en-US" dirty="0"/>
              <a:t> </a:t>
            </a:r>
            <a:r>
              <a:rPr lang="en-US" altLang="zh-TW" dirty="0"/>
              <a:t>and STFT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630F5F-84D3-4B3B-B337-FF887174E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835"/>
          </a:xfrm>
        </p:spPr>
        <p:txBody>
          <a:bodyPr>
            <a:normAutofit/>
          </a:bodyPr>
          <a:lstStyle/>
          <a:p>
            <a:r>
              <a:rPr lang="en-US" altLang="zh-TW" dirty="0"/>
              <a:t>Parallel STFT (easy part)</a:t>
            </a:r>
          </a:p>
          <a:p>
            <a:pPr lvl="1"/>
            <a:r>
              <a:rPr lang="en-US" altLang="zh-TW" dirty="0"/>
              <a:t>Ex: 2 threads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Parallel FFT (challenging part)</a:t>
            </a:r>
          </a:p>
          <a:p>
            <a:pPr lvl="1"/>
            <a:r>
              <a:rPr lang="en-US" altLang="zh-TW" dirty="0"/>
              <a:t>How to locate threads at correct index during butterfly computation?</a:t>
            </a:r>
          </a:p>
          <a:p>
            <a:pPr lvl="1"/>
            <a:endParaRPr lang="en-US" altLang="zh-TW" dirty="0"/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Parallel STFT + Parallel FFT (challenging part, hybrid version)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How to perform overlap-adding on arrays efficiently in MPI communication?</a:t>
            </a:r>
            <a:endParaRPr lang="zh-TW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2BCD7E-44DF-47CD-A26D-44A83E66E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43" y="2564430"/>
            <a:ext cx="3298801" cy="12643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534C26-5B0E-4AC8-A8E4-1E9403487061}"/>
              </a:ext>
            </a:extLst>
          </p:cNvPr>
          <p:cNvSpPr/>
          <p:nvPr/>
        </p:nvSpPr>
        <p:spPr>
          <a:xfrm>
            <a:off x="3460349" y="2373631"/>
            <a:ext cx="938001" cy="15163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0F15C5-347A-4C10-84F0-79261E7AEF8B}"/>
              </a:ext>
            </a:extLst>
          </p:cNvPr>
          <p:cNvSpPr/>
          <p:nvPr/>
        </p:nvSpPr>
        <p:spPr>
          <a:xfrm>
            <a:off x="5048445" y="2373631"/>
            <a:ext cx="938001" cy="151636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29332C-E4A8-4954-873C-3D142D201A37}"/>
              </a:ext>
            </a:extLst>
          </p:cNvPr>
          <p:cNvSpPr/>
          <p:nvPr/>
        </p:nvSpPr>
        <p:spPr>
          <a:xfrm>
            <a:off x="3929346" y="2438440"/>
            <a:ext cx="938001" cy="1516362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AE36F-AA8A-4FD0-9E56-071D84E357EE}"/>
              </a:ext>
            </a:extLst>
          </p:cNvPr>
          <p:cNvSpPr/>
          <p:nvPr/>
        </p:nvSpPr>
        <p:spPr>
          <a:xfrm>
            <a:off x="5517445" y="2438440"/>
            <a:ext cx="938001" cy="151636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5778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6228570" y="578597"/>
            <a:ext cx="1447137" cy="151749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6255493" y="973705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6255493" y="1317139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6255492" y="1694823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94A9B9B0-E881-4084-ABE3-E922EA5CEAEF}"/>
              </a:ext>
            </a:extLst>
          </p:cNvPr>
          <p:cNvSpPr/>
          <p:nvPr/>
        </p:nvSpPr>
        <p:spPr>
          <a:xfrm>
            <a:off x="8293211" y="335943"/>
            <a:ext cx="139329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1872B4-9880-4F06-A06C-EB7AA9B767BD}"/>
              </a:ext>
            </a:extLst>
          </p:cNvPr>
          <p:cNvSpPr/>
          <p:nvPr/>
        </p:nvSpPr>
        <p:spPr>
          <a:xfrm>
            <a:off x="2465809" y="252588"/>
            <a:ext cx="373583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F18BB8-90BD-4328-A262-F75AF59194A2}"/>
              </a:ext>
            </a:extLst>
          </p:cNvPr>
          <p:cNvSpPr txBox="1"/>
          <p:nvPr/>
        </p:nvSpPr>
        <p:spPr>
          <a:xfrm>
            <a:off x="5321661" y="35239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16957CC-FA85-4508-AB1C-7AB05EC9DC81}"/>
              </a:ext>
            </a:extLst>
          </p:cNvPr>
          <p:cNvSpPr txBox="1"/>
          <p:nvPr/>
        </p:nvSpPr>
        <p:spPr>
          <a:xfrm>
            <a:off x="5321661" y="78903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356B365-9273-4044-8DED-FC12A81E8D3E}"/>
              </a:ext>
            </a:extLst>
          </p:cNvPr>
          <p:cNvSpPr txBox="1"/>
          <p:nvPr/>
        </p:nvSpPr>
        <p:spPr>
          <a:xfrm>
            <a:off x="5321661" y="115267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E002A5F-8585-40E2-91FD-193C78989259}"/>
              </a:ext>
            </a:extLst>
          </p:cNvPr>
          <p:cNvSpPr txBox="1"/>
          <p:nvPr/>
        </p:nvSpPr>
        <p:spPr>
          <a:xfrm>
            <a:off x="5321661" y="151015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E555691-03E2-40AE-8899-743652B27E84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258C46-8988-44CE-B0AE-DC9E1A8333CA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93BAF69-266E-4116-909D-E8F93AB8BDA0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E7CFB30-76D1-487C-9808-FFE25978EB00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4817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6228570" y="3576238"/>
            <a:ext cx="1447137" cy="151749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6255493" y="3971346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6255493" y="4314780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6255492" y="4692464"/>
            <a:ext cx="1447137" cy="1516577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7FF73049-707A-46F0-ADB8-B439B7661CFE}"/>
              </a:ext>
            </a:extLst>
          </p:cNvPr>
          <p:cNvSpPr/>
          <p:nvPr/>
        </p:nvSpPr>
        <p:spPr>
          <a:xfrm>
            <a:off x="8293211" y="335943"/>
            <a:ext cx="139329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E42CBB0-6D89-403E-A639-1399D5CFC4F6}"/>
              </a:ext>
            </a:extLst>
          </p:cNvPr>
          <p:cNvSpPr/>
          <p:nvPr/>
        </p:nvSpPr>
        <p:spPr>
          <a:xfrm>
            <a:off x="2465809" y="252588"/>
            <a:ext cx="3735836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552678-777D-46DE-8487-A17E169A3650}"/>
              </a:ext>
            </a:extLst>
          </p:cNvPr>
          <p:cNvSpPr txBox="1"/>
          <p:nvPr/>
        </p:nvSpPr>
        <p:spPr>
          <a:xfrm>
            <a:off x="5321661" y="342900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0CCCA77-F4E9-468D-8550-CCBAD06FA00C}"/>
              </a:ext>
            </a:extLst>
          </p:cNvPr>
          <p:cNvSpPr txBox="1"/>
          <p:nvPr/>
        </p:nvSpPr>
        <p:spPr>
          <a:xfrm>
            <a:off x="5321661" y="3865642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B83187D-262B-4930-8874-547BC585C692}"/>
              </a:ext>
            </a:extLst>
          </p:cNvPr>
          <p:cNvSpPr txBox="1"/>
          <p:nvPr/>
        </p:nvSpPr>
        <p:spPr>
          <a:xfrm>
            <a:off x="5321661" y="4229282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7AB7049-533F-4A2C-86D5-776021D1F14D}"/>
              </a:ext>
            </a:extLst>
          </p:cNvPr>
          <p:cNvSpPr txBox="1"/>
          <p:nvPr/>
        </p:nvSpPr>
        <p:spPr>
          <a:xfrm>
            <a:off x="5321661" y="458676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4839D33-BB57-44F7-BEAD-FA52BAB21929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AF83ACE-F416-4F82-A986-DD8225BF4314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445EAAA-7BF2-419E-A352-F8FE42C88438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EBCB49-9F20-456F-97BD-960250A29EE3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314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8343617" y="562694"/>
            <a:ext cx="1447137" cy="3038045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8370540" y="957802"/>
            <a:ext cx="1447137" cy="3036203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8370540" y="1301236"/>
            <a:ext cx="1447137" cy="3036203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8370539" y="1678920"/>
            <a:ext cx="1447137" cy="3036203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BC300D87-FDCD-43F1-86AA-56B4E20B84E1}"/>
              </a:ext>
            </a:extLst>
          </p:cNvPr>
          <p:cNvSpPr/>
          <p:nvPr/>
        </p:nvSpPr>
        <p:spPr>
          <a:xfrm>
            <a:off x="2465809" y="252588"/>
            <a:ext cx="5445740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361BF06-7BC8-4011-AF36-199374CFEA98}"/>
              </a:ext>
            </a:extLst>
          </p:cNvPr>
          <p:cNvSpPr txBox="1"/>
          <p:nvPr/>
        </p:nvSpPr>
        <p:spPr>
          <a:xfrm>
            <a:off x="7261046" y="33649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3DF9939-931E-4DB9-84F9-1FE500C6C5FB}"/>
              </a:ext>
            </a:extLst>
          </p:cNvPr>
          <p:cNvSpPr txBox="1"/>
          <p:nvPr/>
        </p:nvSpPr>
        <p:spPr>
          <a:xfrm>
            <a:off x="7261046" y="77313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B18F5B3-8BFE-40BC-9056-57FE8DC05AA8}"/>
              </a:ext>
            </a:extLst>
          </p:cNvPr>
          <p:cNvSpPr txBox="1"/>
          <p:nvPr/>
        </p:nvSpPr>
        <p:spPr>
          <a:xfrm>
            <a:off x="7261046" y="1136776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E424169-B322-4343-AF0F-789039C8ED1C}"/>
              </a:ext>
            </a:extLst>
          </p:cNvPr>
          <p:cNvSpPr txBox="1"/>
          <p:nvPr/>
        </p:nvSpPr>
        <p:spPr>
          <a:xfrm>
            <a:off x="7261046" y="1494254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759D9DF-71ED-4AE7-AC29-9B224A6F85FF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E6CF238-5E73-4DC9-B0C1-D8CC2063C9AE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041D61C-93C9-420A-A73A-78A8ABA70AF5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77FCE9C-E42C-49A8-AD0C-629F009BEB87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982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8C833D-D6AA-4991-B4F6-CD81E533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30" y="252588"/>
            <a:ext cx="9662339" cy="635282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D05EF42-5209-45E9-A232-4A50271F6EBC}"/>
              </a:ext>
            </a:extLst>
          </p:cNvPr>
          <p:cNvGrpSpPr/>
          <p:nvPr/>
        </p:nvGrpSpPr>
        <p:grpSpPr>
          <a:xfrm>
            <a:off x="8343617" y="2049588"/>
            <a:ext cx="1447137" cy="3038045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9B96263-B050-4855-B01B-258CFC981DB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53C17E6-7986-49C1-BDF6-4221EAD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FEA86E9-7EEF-4A26-98A6-3134716A8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012C9F-B26C-47AE-AA5C-7B88634C91A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77A6FB-2C6E-4DA3-AE7C-07B9997FEA2A}"/>
              </a:ext>
            </a:extLst>
          </p:cNvPr>
          <p:cNvGrpSpPr/>
          <p:nvPr/>
        </p:nvGrpSpPr>
        <p:grpSpPr>
          <a:xfrm>
            <a:off x="8370541" y="2444696"/>
            <a:ext cx="1393290" cy="3071224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1835D56-3EA4-48BC-92E4-329ABCC29D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F876FABC-80B2-4D08-9E64-1F69BCAB23C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42622AD-95DE-48F5-87A2-D7CED15BB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4F14432-A780-42E6-976C-CC16B1AF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12F495A-37FE-427B-B098-4C46C293F236}"/>
              </a:ext>
            </a:extLst>
          </p:cNvPr>
          <p:cNvGrpSpPr/>
          <p:nvPr/>
        </p:nvGrpSpPr>
        <p:grpSpPr>
          <a:xfrm>
            <a:off x="8370540" y="2788130"/>
            <a:ext cx="1366367" cy="3080528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A3A3E28-319D-473F-9851-AA457F3DF252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02F6CD9-4BF0-4532-9D44-8ED45244DBE0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518C54F-3852-413C-9C09-8D11EBDD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2449005-2947-4B82-AB27-5E6FCEBFE09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D3B8128-2D63-4E81-A27D-54E03AB91251}"/>
              </a:ext>
            </a:extLst>
          </p:cNvPr>
          <p:cNvGrpSpPr/>
          <p:nvPr/>
        </p:nvGrpSpPr>
        <p:grpSpPr>
          <a:xfrm>
            <a:off x="8370540" y="3165814"/>
            <a:ext cx="1366368" cy="3071229"/>
            <a:chOff x="2751150" y="771276"/>
            <a:chExt cx="1709531" cy="747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0CABAF5C-3B85-456A-94CB-B24664E2D24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1A08ACB2-B50C-42BE-A5EB-476A51AD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510F9765-4EE1-4638-A610-FC3F57A5B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FE918B5-25EE-4422-92C5-E1FB0EE37A13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44A7471C-4A13-4C08-9F92-59DFBAF8E4EE}"/>
              </a:ext>
            </a:extLst>
          </p:cNvPr>
          <p:cNvSpPr/>
          <p:nvPr/>
        </p:nvSpPr>
        <p:spPr>
          <a:xfrm>
            <a:off x="2465809" y="252588"/>
            <a:ext cx="5437788" cy="6072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2D9B6AE-7B19-4A62-898F-8D24062DF48F}"/>
              </a:ext>
            </a:extLst>
          </p:cNvPr>
          <p:cNvSpPr txBox="1"/>
          <p:nvPr/>
        </p:nvSpPr>
        <p:spPr>
          <a:xfrm>
            <a:off x="7409786" y="1823388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Index 1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BED2FD5-5C94-487F-97DC-DC5FB9468E26}"/>
              </a:ext>
            </a:extLst>
          </p:cNvPr>
          <p:cNvSpPr txBox="1"/>
          <p:nvPr/>
        </p:nvSpPr>
        <p:spPr>
          <a:xfrm>
            <a:off x="7409786" y="226003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Index 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0D676F1-4F95-46AA-89A3-859A559C6D2E}"/>
              </a:ext>
            </a:extLst>
          </p:cNvPr>
          <p:cNvSpPr txBox="1"/>
          <p:nvPr/>
        </p:nvSpPr>
        <p:spPr>
          <a:xfrm>
            <a:off x="7409786" y="2623670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Index 1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150B85F-405D-45B3-8824-4D68F71496FE}"/>
              </a:ext>
            </a:extLst>
          </p:cNvPr>
          <p:cNvSpPr txBox="1"/>
          <p:nvPr/>
        </p:nvSpPr>
        <p:spPr>
          <a:xfrm>
            <a:off x="7409786" y="2981148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</a:rPr>
              <a:t>Index 1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19234C5-4637-49DE-B64B-BD39393FF46E}"/>
              </a:ext>
            </a:extLst>
          </p:cNvPr>
          <p:cNvSpPr txBox="1"/>
          <p:nvPr/>
        </p:nvSpPr>
        <p:spPr>
          <a:xfrm>
            <a:off x="2606641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C6D0CE-DF0D-4A9C-BD31-1F2905FEB0DD}"/>
              </a:ext>
            </a:extLst>
          </p:cNvPr>
          <p:cNvSpPr txBox="1"/>
          <p:nvPr/>
        </p:nvSpPr>
        <p:spPr>
          <a:xfrm>
            <a:off x="4426917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2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4ECD779-3326-4074-86FC-710D8C9A75E1}"/>
              </a:ext>
            </a:extLst>
          </p:cNvPr>
          <p:cNvSpPr txBox="1"/>
          <p:nvPr/>
        </p:nvSpPr>
        <p:spPr>
          <a:xfrm>
            <a:off x="6500463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3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B253615-D836-4D7D-B621-4D3CAC5C49BF}"/>
              </a:ext>
            </a:extLst>
          </p:cNvPr>
          <p:cNvSpPr txBox="1"/>
          <p:nvPr/>
        </p:nvSpPr>
        <p:spPr>
          <a:xfrm>
            <a:off x="8628429" y="226325"/>
            <a:ext cx="9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Stage 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8050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C00DE-0077-41B9-B803-0D2BEEAD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6D55C2-5D34-4D46-90CE-26E894D86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8" y="1503768"/>
            <a:ext cx="6032894" cy="32865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282DC2-1B81-4948-82C6-6DF3DADA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62" y="1503768"/>
            <a:ext cx="5999538" cy="45916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9484C5-E4D0-4EC9-8859-6F29D5D9B3B2}"/>
              </a:ext>
            </a:extLst>
          </p:cNvPr>
          <p:cNvSpPr txBox="1"/>
          <p:nvPr/>
        </p:nvSpPr>
        <p:spPr>
          <a:xfrm>
            <a:off x="3842727" y="6492875"/>
            <a:ext cx="765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code: </a:t>
            </a:r>
            <a:r>
              <a:rPr lang="en-US" altLang="zh-TW" dirty="0">
                <a:hlinkClick r:id="rId4"/>
              </a:rPr>
              <a:t>Parallel-FFT/filter_fft_pp_2.cc at main · fumchin/Parallel-FFT (github.com)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4035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32494-8FB1-4B50-8AAE-174B8482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Platform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CFBF3-B494-4FAA-8049-8F9C239E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318"/>
            <a:ext cx="10515600" cy="5537201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My Lenovo T14 laptop, Windows 10</a:t>
            </a:r>
          </a:p>
          <a:p>
            <a:pPr lvl="1"/>
            <a:r>
              <a:rPr lang="en-US" altLang="zh-TW" sz="1800" dirty="0"/>
              <a:t>	Intel(R) Core(TM) i7-10510U CPU @ 1.80GHz</a:t>
            </a:r>
          </a:p>
          <a:p>
            <a:pPr lvl="2"/>
            <a:r>
              <a:rPr lang="en-US" altLang="zh-TW" sz="1600" dirty="0"/>
              <a:t>Base speed: 2.30 GHz</a:t>
            </a:r>
          </a:p>
          <a:p>
            <a:pPr lvl="2"/>
            <a:r>
              <a:rPr lang="en-US" altLang="zh-TW" sz="1600" dirty="0"/>
              <a:t>Sockets: 1</a:t>
            </a:r>
          </a:p>
          <a:p>
            <a:pPr lvl="2"/>
            <a:r>
              <a:rPr lang="en-US" altLang="zh-TW" sz="1600" dirty="0"/>
              <a:t>Cores: 4</a:t>
            </a:r>
          </a:p>
          <a:p>
            <a:pPr lvl="2"/>
            <a:r>
              <a:rPr lang="en-US" altLang="zh-TW" sz="1600" dirty="0"/>
              <a:t>Logical processors: 8</a:t>
            </a:r>
          </a:p>
          <a:p>
            <a:r>
              <a:rPr lang="en-US" altLang="zh-TW" sz="2000" dirty="0"/>
              <a:t>Libraries</a:t>
            </a:r>
          </a:p>
          <a:p>
            <a:pPr lvl="1"/>
            <a:r>
              <a:rPr lang="en-US" altLang="zh-TW" sz="1800" dirty="0" err="1"/>
              <a:t>Pthread.h</a:t>
            </a:r>
            <a:endParaRPr lang="en-US" altLang="zh-TW" sz="1800" dirty="0"/>
          </a:p>
          <a:p>
            <a:pPr lvl="1"/>
            <a:r>
              <a:rPr lang="en-US" altLang="zh-TW" sz="1800" dirty="0" err="1"/>
              <a:t>AudioFIle.h</a:t>
            </a:r>
            <a:r>
              <a:rPr lang="en-US" altLang="zh-TW" sz="1400" dirty="0"/>
              <a:t>[1]: </a:t>
            </a:r>
            <a:r>
              <a:rPr lang="en-US" altLang="zh-TW" sz="1800" dirty="0"/>
              <a:t>C++ library for reading, writing and reading wav files</a:t>
            </a:r>
          </a:p>
          <a:p>
            <a:pPr lvl="1"/>
            <a:r>
              <a:rPr lang="en-US" altLang="zh-TW" sz="1800" dirty="0" err="1">
                <a:solidFill>
                  <a:schemeClr val="bg1">
                    <a:lumMod val="50000"/>
                  </a:schemeClr>
                </a:solidFill>
              </a:rPr>
              <a:t>mpi.h</a:t>
            </a:r>
            <a:endParaRPr lang="en-US" altLang="zh-TW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sz="2200" dirty="0"/>
              <a:t>Test data</a:t>
            </a:r>
          </a:p>
          <a:p>
            <a:pPr lvl="1"/>
            <a:r>
              <a:rPr lang="en-US" altLang="zh-TW" sz="1800" dirty="0"/>
              <a:t>Tim_Henson_VS_Ichika_Nito.wav</a:t>
            </a:r>
          </a:p>
          <a:p>
            <a:pPr lvl="2"/>
            <a:r>
              <a:rPr lang="en-US" altLang="zh-TW" sz="1400" dirty="0"/>
              <a:t>Num Channels: 2</a:t>
            </a:r>
          </a:p>
          <a:p>
            <a:pPr lvl="2"/>
            <a:r>
              <a:rPr lang="en-US" altLang="zh-TW" sz="1400" dirty="0"/>
              <a:t>Num Samples Per Channel: 4371456</a:t>
            </a:r>
          </a:p>
          <a:p>
            <a:pPr lvl="2"/>
            <a:r>
              <a:rPr lang="en-US" altLang="zh-TW" sz="1400" dirty="0"/>
              <a:t>Sample Rate: 44100</a:t>
            </a:r>
          </a:p>
          <a:p>
            <a:pPr lvl="2"/>
            <a:r>
              <a:rPr lang="en-US" altLang="zh-TW" sz="1400" dirty="0"/>
              <a:t>Bit Depth: 16</a:t>
            </a:r>
          </a:p>
          <a:p>
            <a:pPr lvl="2"/>
            <a:r>
              <a:rPr lang="en-US" altLang="zh-TW" sz="1400" dirty="0"/>
              <a:t>Length in Seconds: 99.126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9E66D0-C670-4753-9EED-5497D10F9FC7}"/>
              </a:ext>
            </a:extLst>
          </p:cNvPr>
          <p:cNvSpPr txBox="1"/>
          <p:nvPr/>
        </p:nvSpPr>
        <p:spPr>
          <a:xfrm>
            <a:off x="5334343" y="6585148"/>
            <a:ext cx="7002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[1] </a:t>
            </a:r>
            <a:r>
              <a:rPr lang="en-US" altLang="zh-TW" sz="1400" dirty="0" err="1">
                <a:hlinkClick r:id="rId2"/>
              </a:rPr>
              <a:t>adamstark</a:t>
            </a:r>
            <a:r>
              <a:rPr lang="en-US" altLang="zh-TW" sz="1400" dirty="0">
                <a:hlinkClick r:id="rId2"/>
              </a:rPr>
              <a:t>/</a:t>
            </a:r>
            <a:r>
              <a:rPr lang="en-US" altLang="zh-TW" sz="1400" dirty="0" err="1">
                <a:hlinkClick r:id="rId2"/>
              </a:rPr>
              <a:t>AudioFile</a:t>
            </a:r>
            <a:r>
              <a:rPr lang="en-US" altLang="zh-TW" sz="1400" dirty="0">
                <a:hlinkClick r:id="rId2"/>
              </a:rPr>
              <a:t>: A simple C++ library for reading and writing audio files. (github.com)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6551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內容版面配置區 3">
                <a:extLst>
                  <a:ext uri="{FF2B5EF4-FFF2-40B4-BE49-F238E27FC236}">
                    <a16:creationId xmlns:a16="http://schemas.microsoft.com/office/drawing/2014/main" id="{16897B80-A7FE-4D63-9907-20E614A65AB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8231639"/>
                  </p:ext>
                </p:extLst>
              </p:nvPr>
            </p:nvGraphicFramePr>
            <p:xfrm>
              <a:off x="252416" y="640080"/>
              <a:ext cx="6734176" cy="266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9284">
                      <a:extLst>
                        <a:ext uri="{9D8B030D-6E8A-4147-A177-3AD203B41FA5}">
                          <a16:colId xmlns:a16="http://schemas.microsoft.com/office/drawing/2014/main" val="1250159656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506656373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1573127948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1762860456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3651657226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2590045873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10668232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/>
                            <a:t>Num_threads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8531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1" dirty="0">
                              <a:solidFill>
                                <a:schemeClr val="bg1"/>
                              </a:solidFill>
                            </a:rPr>
                            <a:t>FFT window size</a:t>
                          </a:r>
                          <a:endParaRPr lang="zh-TW" alt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041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Seq FFT +</a:t>
                          </a:r>
                        </a:p>
                        <a:p>
                          <a:r>
                            <a:rPr lang="en-US" altLang="zh-TW" dirty="0"/>
                            <a:t>Seq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3542</a:t>
                          </a:r>
                          <a:endParaRPr lang="zh-TW" altLang="en-US" sz="18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3971</a:t>
                          </a:r>
                          <a:endParaRPr lang="zh-TW" altLang="en-US" sz="18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4371</a:t>
                          </a:r>
                          <a:endParaRPr lang="zh-TW" altLang="en-US" sz="18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412486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Parallel FFT +</a:t>
                          </a:r>
                        </a:p>
                        <a:p>
                          <a:r>
                            <a:rPr lang="en-US" altLang="zh-TW" dirty="0"/>
                            <a:t>Seq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3614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4263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4254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637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Seq FFT +</a:t>
                          </a:r>
                        </a:p>
                        <a:p>
                          <a:r>
                            <a:rPr lang="en-US" altLang="zh-TW" dirty="0"/>
                            <a:t>Parallel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2032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2228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2520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81400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內容版面配置區 3">
                <a:extLst>
                  <a:ext uri="{FF2B5EF4-FFF2-40B4-BE49-F238E27FC236}">
                    <a16:creationId xmlns:a16="http://schemas.microsoft.com/office/drawing/2014/main" id="{16897B80-A7FE-4D63-9907-20E614A65AB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8231639"/>
                  </p:ext>
                </p:extLst>
              </p:nvPr>
            </p:nvGraphicFramePr>
            <p:xfrm>
              <a:off x="252416" y="640080"/>
              <a:ext cx="6734176" cy="266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9284">
                      <a:extLst>
                        <a:ext uri="{9D8B030D-6E8A-4147-A177-3AD203B41FA5}">
                          <a16:colId xmlns:a16="http://schemas.microsoft.com/office/drawing/2014/main" val="1250159656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506656373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1573127948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1762860456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3651657226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2590045873"/>
                        </a:ext>
                      </a:extLst>
                    </a:gridCol>
                    <a:gridCol w="802482">
                      <a:extLst>
                        <a:ext uri="{9D8B030D-6E8A-4147-A177-3AD203B41FA5}">
                          <a16:colId xmlns:a16="http://schemas.microsoft.com/office/drawing/2014/main" val="10668232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/>
                            <a:t>Num_threads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8531784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en-US" altLang="zh-TW" b="1" dirty="0">
                              <a:solidFill>
                                <a:schemeClr val="bg1"/>
                              </a:solidFill>
                            </a:rPr>
                            <a:t>FFT window size</a:t>
                          </a:r>
                          <a:endParaRPr lang="zh-TW" alt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239394" t="-108197" r="-502273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339394" t="-108197" r="-402273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439394" t="-108197" r="-302273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543511" t="-108197" r="-204580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638636" t="-108197" r="-103030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738636" t="-108197" r="-3030" b="-5426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041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Seq FFT +</a:t>
                          </a:r>
                        </a:p>
                        <a:p>
                          <a:r>
                            <a:rPr lang="en-US" altLang="zh-TW" dirty="0"/>
                            <a:t>Seq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3542</a:t>
                          </a:r>
                          <a:endParaRPr lang="zh-TW" altLang="en-US" sz="18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3971</a:t>
                          </a:r>
                          <a:endParaRPr lang="zh-TW" altLang="en-US" sz="18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4371</a:t>
                          </a:r>
                          <a:endParaRPr lang="zh-TW" altLang="en-US" sz="18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41248609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Parallel FFT +</a:t>
                          </a:r>
                        </a:p>
                        <a:p>
                          <a:r>
                            <a:rPr lang="en-US" altLang="zh-TW" dirty="0"/>
                            <a:t>Seq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3614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4263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4254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63795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Seq FFT +</a:t>
                          </a:r>
                        </a:p>
                        <a:p>
                          <a:r>
                            <a:rPr lang="en-US" altLang="zh-TW" dirty="0"/>
                            <a:t>Parallel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2032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2228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2520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81400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內容版面配置區 3">
                <a:extLst>
                  <a:ext uri="{FF2B5EF4-FFF2-40B4-BE49-F238E27FC236}">
                    <a16:creationId xmlns:a16="http://schemas.microsoft.com/office/drawing/2014/main" id="{B4C24941-33BE-45D4-B2E4-5743D972DE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48785979"/>
                  </p:ext>
                </p:extLst>
              </p:nvPr>
            </p:nvGraphicFramePr>
            <p:xfrm>
              <a:off x="252416" y="3554920"/>
              <a:ext cx="9148741" cy="266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9212">
                      <a:extLst>
                        <a:ext uri="{9D8B030D-6E8A-4147-A177-3AD203B41FA5}">
                          <a16:colId xmlns:a16="http://schemas.microsoft.com/office/drawing/2014/main" val="1250159656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941545262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3763276742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1455251641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1018857485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3647751083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1389856982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2339059630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2724203716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14700690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/>
                            <a:t>Num_threads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4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8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16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8531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1" dirty="0">
                              <a:solidFill>
                                <a:schemeClr val="bg1"/>
                              </a:solidFill>
                            </a:rPr>
                            <a:t>FFT window size</a:t>
                          </a:r>
                          <a:endParaRPr lang="zh-TW" alt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041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Seq FFT +</a:t>
                          </a:r>
                        </a:p>
                        <a:p>
                          <a:r>
                            <a:rPr lang="en-US" altLang="zh-TW" dirty="0"/>
                            <a:t>Seq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412486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Parallel FFT +</a:t>
                          </a:r>
                        </a:p>
                        <a:p>
                          <a:r>
                            <a:rPr lang="en-US" altLang="zh-TW" dirty="0"/>
                            <a:t>Seq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4026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3965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3414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5493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4200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2944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9030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4451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3089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637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Seq FFT +</a:t>
                          </a:r>
                        </a:p>
                        <a:p>
                          <a:r>
                            <a:rPr lang="en-US" altLang="zh-TW" dirty="0"/>
                            <a:t>Parallel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1419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1623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1681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1114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1285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1515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1219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1436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1463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81400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內容版面配置區 3">
                <a:extLst>
                  <a:ext uri="{FF2B5EF4-FFF2-40B4-BE49-F238E27FC236}">
                    <a16:creationId xmlns:a16="http://schemas.microsoft.com/office/drawing/2014/main" id="{B4C24941-33BE-45D4-B2E4-5743D972DE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48785979"/>
                  </p:ext>
                </p:extLst>
              </p:nvPr>
            </p:nvGraphicFramePr>
            <p:xfrm>
              <a:off x="252416" y="3554920"/>
              <a:ext cx="9148741" cy="266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9212">
                      <a:extLst>
                        <a:ext uri="{9D8B030D-6E8A-4147-A177-3AD203B41FA5}">
                          <a16:colId xmlns:a16="http://schemas.microsoft.com/office/drawing/2014/main" val="1250159656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941545262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3763276742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1455251641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1018857485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3647751083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1389856982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2339059630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2724203716"/>
                        </a:ext>
                      </a:extLst>
                    </a:gridCol>
                    <a:gridCol w="803281">
                      <a:extLst>
                        <a:ext uri="{9D8B030D-6E8A-4147-A177-3AD203B41FA5}">
                          <a16:colId xmlns:a16="http://schemas.microsoft.com/office/drawing/2014/main" val="14700690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/>
                            <a:t>Num_threads</a:t>
                          </a:r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4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8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16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8531784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r>
                            <a:rPr lang="en-US" altLang="zh-TW" b="1" dirty="0">
                              <a:solidFill>
                                <a:schemeClr val="bg1"/>
                              </a:solidFill>
                            </a:rPr>
                            <a:t>FFT window size</a:t>
                          </a:r>
                          <a:endParaRPr lang="zh-TW" altLang="en-U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39394" t="-108197" r="-802273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339394" t="-108197" r="-702273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439394" t="-108197" r="-602273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539394" t="-108197" r="-502273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644275" t="-108197" r="-406107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738636" t="-108197" r="-303030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838636" t="-108197" r="-203030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938636" t="-108197" r="-103030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38636" t="-108197" r="-3030" b="-5426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7041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Seq FFT +</a:t>
                          </a:r>
                        </a:p>
                        <a:p>
                          <a:r>
                            <a:rPr lang="en-US" altLang="zh-TW" dirty="0"/>
                            <a:t>Seq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241248609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Parallel FFT +</a:t>
                          </a:r>
                        </a:p>
                        <a:p>
                          <a:r>
                            <a:rPr lang="en-US" altLang="zh-TW" dirty="0"/>
                            <a:t>Seq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4026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3965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3414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5493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4200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2944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9030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4451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3089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63795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Seq FFT +</a:t>
                          </a:r>
                        </a:p>
                        <a:p>
                          <a:r>
                            <a:rPr lang="en-US" altLang="zh-TW" dirty="0"/>
                            <a:t>Parallel STFT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1419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1623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1681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1114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1285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1515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1219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1436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>
                              <a:solidFill>
                                <a:srgbClr val="FF0000"/>
                              </a:solidFill>
                            </a:rPr>
                            <a:t>1463</a:t>
                          </a:r>
                          <a:endParaRPr lang="zh-TW" altLang="en-US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81400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04424-34A8-4712-BAAA-0853D4102CA6}"/>
              </a:ext>
            </a:extLst>
          </p:cNvPr>
          <p:cNvSpPr txBox="1"/>
          <p:nvPr/>
        </p:nvSpPr>
        <p:spPr>
          <a:xfrm>
            <a:off x="10603685" y="648866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Unit: </a:t>
            </a:r>
            <a:r>
              <a:rPr lang="en-US" altLang="zh-TW" dirty="0" err="1"/>
              <a:t>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851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0315A-5E8B-4F7F-9874-51F7A1E2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Analysis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B9E23CC-6831-4A5E-BBA6-3F91E1D85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34776"/>
              </p:ext>
            </p:extLst>
          </p:nvPr>
        </p:nvGraphicFramePr>
        <p:xfrm>
          <a:off x="838200" y="2141537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41C8FC0-93E7-4F18-B1BF-19B0BA012E96}"/>
              </a:ext>
            </a:extLst>
          </p:cNvPr>
          <p:cNvSpPr txBox="1">
            <a:spLocks/>
          </p:cNvSpPr>
          <p:nvPr/>
        </p:nvSpPr>
        <p:spPr>
          <a:xfrm>
            <a:off x="838200" y="15817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Execution Time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8633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0315A-5E8B-4F7F-9874-51F7A1E2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Analysis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41C8FC0-93E7-4F18-B1BF-19B0BA012E96}"/>
              </a:ext>
            </a:extLst>
          </p:cNvPr>
          <p:cNvSpPr txBox="1">
            <a:spLocks/>
          </p:cNvSpPr>
          <p:nvPr/>
        </p:nvSpPr>
        <p:spPr>
          <a:xfrm>
            <a:off x="838200" y="158178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Speedup factor</a:t>
            </a:r>
          </a:p>
          <a:p>
            <a:pPr lvl="1"/>
            <a:r>
              <a:rPr lang="en-US" altLang="zh-TW" dirty="0"/>
              <a:t>Smaller window size vs. Larger window size</a:t>
            </a:r>
            <a:endParaRPr lang="zh-TW" altLang="en-US" dirty="0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2B1A0ADA-0A6F-4088-8A75-689843CC5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332505"/>
              </p:ext>
            </p:extLst>
          </p:nvPr>
        </p:nvGraphicFramePr>
        <p:xfrm>
          <a:off x="1165563" y="2445583"/>
          <a:ext cx="7349949" cy="4412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8141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7B3AB-D91B-4343-89BC-55C1D798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A9557-4A4B-4C30-81E9-48089DE6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785"/>
            <a:ext cx="10515600" cy="4351338"/>
          </a:xfrm>
        </p:spPr>
        <p:txBody>
          <a:bodyPr/>
          <a:lstStyle/>
          <a:p>
            <a:r>
              <a:rPr lang="en-US" altLang="zh-TW" dirty="0"/>
              <a:t>The efficacy of parallel STFT is much bigger than parallel FFT.</a:t>
            </a:r>
          </a:p>
          <a:p>
            <a:endParaRPr lang="en-US" altLang="zh-TW" dirty="0"/>
          </a:p>
          <a:p>
            <a:r>
              <a:rPr lang="en-US" altLang="zh-TW" dirty="0"/>
              <a:t>The performance of parallel FFT becomes better as window size gets larger.</a:t>
            </a:r>
          </a:p>
        </p:txBody>
      </p:sp>
    </p:spTree>
    <p:extLst>
      <p:ext uri="{BB962C8B-B14F-4D97-AF65-F5344CB8AC3E}">
        <p14:creationId xmlns:p14="http://schemas.microsoft.com/office/powerpoint/2010/main" val="164932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2751150" y="771276"/>
            <a:ext cx="1709531" cy="747422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C8E271-A34E-495D-A02E-6DFF698FD961}"/>
              </a:ext>
            </a:extLst>
          </p:cNvPr>
          <p:cNvSpPr txBox="1"/>
          <p:nvPr/>
        </p:nvSpPr>
        <p:spPr>
          <a:xfrm>
            <a:off x="2317505" y="417747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1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CD6F6DE-D70F-436D-B84F-6CB76F7523DE}"/>
              </a:ext>
            </a:extLst>
          </p:cNvPr>
          <p:cNvSpPr txBox="1"/>
          <p:nvPr/>
        </p:nvSpPr>
        <p:spPr>
          <a:xfrm>
            <a:off x="2317505" y="1167259"/>
            <a:ext cx="8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2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D198FA-8B2A-4CCD-88C5-38DEC57355E6}"/>
              </a:ext>
            </a:extLst>
          </p:cNvPr>
          <p:cNvSpPr txBox="1"/>
          <p:nvPr/>
        </p:nvSpPr>
        <p:spPr>
          <a:xfrm>
            <a:off x="34530" y="6308209"/>
            <a:ext cx="335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Index 2 = index 1 + (2^(stage) )/ 2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1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2751150" y="2266122"/>
            <a:ext cx="1709531" cy="747422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79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2751150" y="3753016"/>
            <a:ext cx="1709531" cy="747422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303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2751150" y="5239910"/>
            <a:ext cx="1709531" cy="747422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21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037CA-9081-4D09-9189-821A1F2A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3084F2-B48F-4D16-841A-E4BA45C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347232"/>
            <a:ext cx="10061486" cy="637162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2F5D1B5E-CB38-41FE-B64B-11BFAC507330}"/>
              </a:ext>
            </a:extLst>
          </p:cNvPr>
          <p:cNvGrpSpPr/>
          <p:nvPr/>
        </p:nvGrpSpPr>
        <p:grpSpPr>
          <a:xfrm>
            <a:off x="5017272" y="771276"/>
            <a:ext cx="1709531" cy="1486893"/>
            <a:chOff x="2751150" y="771276"/>
            <a:chExt cx="1709531" cy="747422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3DEB6DA-A270-4338-820C-E115C2DFB5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6A53BB6-9EA3-4E0E-B014-AE62B7C4FA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1518698"/>
              <a:ext cx="1709531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FD4B548-B89D-49A0-AE2F-10ECB19F2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1150" y="771276"/>
              <a:ext cx="164592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9A48F1D-45AE-4B30-B702-6288DDD5538C}"/>
                </a:ext>
              </a:extLst>
            </p:cNvPr>
            <p:cNvCxnSpPr>
              <a:cxnSpLocks/>
            </p:cNvCxnSpPr>
            <p:nvPr/>
          </p:nvCxnSpPr>
          <p:spPr>
            <a:xfrm>
              <a:off x="2751150" y="771276"/>
              <a:ext cx="1709531" cy="747422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5126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5525</TotalTime>
  <Words>2215</Words>
  <Application>Microsoft Office PowerPoint</Application>
  <PresentationFormat>寬螢幕</PresentationFormat>
  <Paragraphs>464</Paragraphs>
  <Slides>49</Slides>
  <Notes>27</Notes>
  <HiddenSlides>19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6" baseType="lpstr"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Parallelization of  1D Fast Fourier Transform &amp; Short Time Fourier Transform</vt:lpstr>
      <vt:lpstr>Audio Processing</vt:lpstr>
      <vt:lpstr>Fast Fourier Transform (Cooley–Tukey FFT algorithm)</vt:lpstr>
      <vt:lpstr>Parallel FFT and STFT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code</vt:lpstr>
      <vt:lpstr>Platform</vt:lpstr>
      <vt:lpstr>PowerPoint 簡報</vt:lpstr>
      <vt:lpstr>Analysis</vt:lpstr>
      <vt:lpstr>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Programming Final Project</dc:title>
  <dc:creator>陳舫慶</dc:creator>
  <cp:lastModifiedBy>陳舫慶</cp:lastModifiedBy>
  <cp:revision>355</cp:revision>
  <dcterms:created xsi:type="dcterms:W3CDTF">2023-01-05T11:36:36Z</dcterms:created>
  <dcterms:modified xsi:type="dcterms:W3CDTF">2023-01-10T09:36:57Z</dcterms:modified>
</cp:coreProperties>
</file>